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media/image4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1" r:id="rId3"/>
  </p:sldMasterIdLst>
  <p:sldIdLst>
    <p:sldId id="459" r:id="rId4"/>
    <p:sldId id="466" r:id="rId5"/>
    <p:sldId id="256" r:id="rId6"/>
    <p:sldId id="258" r:id="rId7"/>
    <p:sldId id="259" r:id="rId8"/>
    <p:sldId id="261" r:id="rId9"/>
    <p:sldId id="262" r:id="rId10"/>
    <p:sldId id="460" r:id="rId11"/>
    <p:sldId id="463" r:id="rId12"/>
    <p:sldId id="271" r:id="rId13"/>
    <p:sldId id="273" r:id="rId14"/>
    <p:sldId id="274" r:id="rId15"/>
    <p:sldId id="280" r:id="rId16"/>
    <p:sldId id="285" r:id="rId17"/>
    <p:sldId id="293" r:id="rId18"/>
    <p:sldId id="294" r:id="rId19"/>
    <p:sldId id="295" r:id="rId20"/>
    <p:sldId id="306" r:id="rId21"/>
    <p:sldId id="461" r:id="rId22"/>
    <p:sldId id="464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15" r:id="rId31"/>
    <p:sldId id="316" r:id="rId32"/>
    <p:sldId id="317" r:id="rId33"/>
    <p:sldId id="319" r:id="rId34"/>
    <p:sldId id="320" r:id="rId35"/>
    <p:sldId id="324" r:id="rId36"/>
    <p:sldId id="325" r:id="rId37"/>
    <p:sldId id="326" r:id="rId38"/>
    <p:sldId id="327" r:id="rId39"/>
    <p:sldId id="331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6" r:id="rId55"/>
    <p:sldId id="368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413" r:id="rId93"/>
    <p:sldId id="414" r:id="rId94"/>
    <p:sldId id="415" r:id="rId95"/>
    <p:sldId id="416" r:id="rId96"/>
    <p:sldId id="430" r:id="rId97"/>
    <p:sldId id="431" r:id="rId98"/>
    <p:sldId id="465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445" r:id="rId113"/>
    <p:sldId id="452" r:id="rId114"/>
    <p:sldId id="453" r:id="rId115"/>
    <p:sldId id="454" r:id="rId116"/>
    <p:sldId id="455" r:id="rId117"/>
    <p:sldId id="456" r:id="rId118"/>
    <p:sldId id="457" r:id="rId119"/>
    <p:sldId id="458" r:id="rId120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/>
    <p:restoredTop sz="94740"/>
  </p:normalViewPr>
  <p:slideViewPr>
    <p:cSldViewPr>
      <p:cViewPr varScale="1">
        <p:scale>
          <a:sx n="109" d="100"/>
          <a:sy n="109" d="100"/>
        </p:scale>
        <p:origin x="177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500" y="254000"/>
            <a:ext cx="9677400" cy="807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CC3-5DA2-CF48-B77B-E759ECA84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A6368-8D18-1C48-9684-DE3298FF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0054-34C5-E049-8983-C715A239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A1FC-2A45-ED4F-AD7B-590860B6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1F4C1-946F-B048-B13F-CE0CAB76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5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C1BE-F68D-EF48-80D0-FE5690CC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4AA5-0FC7-9640-8FFC-A61E2180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3C27B-8C80-924F-B897-2F28A58F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5C43-D10A-5F40-B9B9-9E7EF676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9D884-0B57-5E49-82BC-52007F76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76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6125-0012-1241-97EF-4AC47C9B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7F72-9A0C-8348-8A1A-5C1016C8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19DA-4714-F74A-8485-CCC0D50D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F92A8-B756-3348-A7EC-DD4A9C9E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D521-9379-E844-9921-F4E1B942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68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FD2C-DCAD-7546-BF3C-79402C0E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7CA1F-AE31-0547-9010-7089E9165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6F900-8668-284F-AF0B-022D7375E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9D498-854A-0A4C-90A4-BF2CD324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EAB31-4449-104B-B5B2-38A0BD36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A3B15-7A5F-F445-BF19-D931FF85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1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E74A-E8B3-0B46-9ABB-A8D42844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8929D-ACAF-D644-ACCD-D4D784389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7ADAA-6059-A945-8D74-7AB7FD12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55728-FCBD-3E4D-B777-AB0710223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91DE2-8645-3648-A64C-81969CE51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19A97-C9B2-8A4D-8B38-3EA83274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6DC4F-A7D0-664B-9719-C8428DE0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C792BE-6117-FD49-A574-B7661C51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15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E161-0055-1342-BFCF-F3AB8F4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CC4C2-2D0B-8F40-AC09-AE2F7E01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AD1C-3BA4-2549-83E3-267D84A1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9B44E-23AD-F54D-A87C-0C06E52A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3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7E70F-E21C-4A4C-B794-BC889B4BB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22A58-AE98-8A44-9DD3-9BC5A559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FFD85-DE78-F64C-968D-186C4292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A9D7-8FC6-874C-B986-93B7A1A9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3E0B-6B71-C044-AA92-E019234D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64C97-3BCE-D846-89CD-781275247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C06B6-23D5-6648-BA00-A2916482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12D01-75E2-7A4A-A955-B8DB7B9B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60CD9-D4D0-6C4A-8DFE-7ABD9088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7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C1B5-FB65-9648-B142-2CFAAF17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17BA4-59E1-CF4B-8603-9ED4AE151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5A29-925B-AB4C-9E3B-4C40BD6B1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279D5-86A4-0746-A106-18084C45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92363-C151-614E-98CA-5BFB0AF3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1C86D-E0A9-4249-8BE0-6D22030A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9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5A12-76D6-3847-9AFC-A2AE6E38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45667-7423-7349-8FB4-0EE9138A6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E6CCF-A3A0-4345-A4E8-9F438D00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58334-5485-9341-80B5-E82F0BD9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3699-6378-C940-90C3-2AE05BDC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6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29961-B5A7-8A43-B911-F3A444C35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9E5B-9C6A-6846-B820-5B01405D6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01B97-313A-044B-8265-3CC9A70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85D1-9A35-3449-9E46-B2E7DC7F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9B318-5F84-D24E-9DC2-47FDB847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8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0500" y="254000"/>
            <a:ext cx="9677400" cy="807720"/>
          </a:xfrm>
          <a:custGeom>
            <a:avLst/>
            <a:gdLst/>
            <a:ahLst/>
            <a:cxnLst/>
            <a:rect l="l" t="t" r="r" b="b"/>
            <a:pathLst>
              <a:path w="9677400" h="807719">
                <a:moveTo>
                  <a:pt x="0" y="0"/>
                </a:moveTo>
                <a:lnTo>
                  <a:pt x="9677400" y="0"/>
                </a:lnTo>
                <a:lnTo>
                  <a:pt x="9677400" y="807156"/>
                </a:lnTo>
                <a:lnTo>
                  <a:pt x="0" y="8071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21196" y="563410"/>
            <a:ext cx="5811791" cy="6484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141633" y="1875366"/>
            <a:ext cx="452966" cy="461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67599" y="1951837"/>
            <a:ext cx="193938" cy="176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969411" y="4242937"/>
            <a:ext cx="1426305" cy="551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942922" y="1659760"/>
            <a:ext cx="1861926" cy="709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765800" y="2095499"/>
            <a:ext cx="1066800" cy="5249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991523" y="2124645"/>
            <a:ext cx="795655" cy="288290"/>
          </a:xfrm>
          <a:custGeom>
            <a:avLst/>
            <a:gdLst/>
            <a:ahLst/>
            <a:cxnLst/>
            <a:rect l="l" t="t" r="r" b="b"/>
            <a:pathLst>
              <a:path w="795654" h="288289">
                <a:moveTo>
                  <a:pt x="135142" y="112104"/>
                </a:moveTo>
                <a:lnTo>
                  <a:pt x="127586" y="113731"/>
                </a:lnTo>
                <a:lnTo>
                  <a:pt x="121005" y="118295"/>
                </a:lnTo>
                <a:lnTo>
                  <a:pt x="0" y="244281"/>
                </a:lnTo>
                <a:lnTo>
                  <a:pt x="169134" y="287691"/>
                </a:lnTo>
                <a:lnTo>
                  <a:pt x="177130" y="288106"/>
                </a:lnTo>
                <a:lnTo>
                  <a:pt x="184411" y="285510"/>
                </a:lnTo>
                <a:lnTo>
                  <a:pt x="190188" y="280371"/>
                </a:lnTo>
                <a:lnTo>
                  <a:pt x="193672" y="273156"/>
                </a:lnTo>
                <a:lnTo>
                  <a:pt x="194086" y="265154"/>
                </a:lnTo>
                <a:lnTo>
                  <a:pt x="191492" y="257867"/>
                </a:lnTo>
                <a:lnTo>
                  <a:pt x="186358" y="252085"/>
                </a:lnTo>
                <a:lnTo>
                  <a:pt x="179150" y="248598"/>
                </a:lnTo>
                <a:lnTo>
                  <a:pt x="115732" y="232322"/>
                </a:lnTo>
                <a:lnTo>
                  <a:pt x="252122" y="193503"/>
                </a:lnTo>
                <a:lnTo>
                  <a:pt x="104703" y="193503"/>
                </a:lnTo>
                <a:lnTo>
                  <a:pt x="150074" y="146263"/>
                </a:lnTo>
                <a:lnTo>
                  <a:pt x="154371" y="139502"/>
                </a:lnTo>
                <a:lnTo>
                  <a:pt x="155697" y="131881"/>
                </a:lnTo>
                <a:lnTo>
                  <a:pt x="154071" y="124318"/>
                </a:lnTo>
                <a:lnTo>
                  <a:pt x="149512" y="117731"/>
                </a:lnTo>
                <a:lnTo>
                  <a:pt x="142756" y="113431"/>
                </a:lnTo>
                <a:lnTo>
                  <a:pt x="135142" y="112104"/>
                </a:lnTo>
                <a:close/>
              </a:path>
              <a:path w="795654" h="288289">
                <a:moveTo>
                  <a:pt x="784576" y="0"/>
                </a:moveTo>
                <a:lnTo>
                  <a:pt x="104703" y="193503"/>
                </a:lnTo>
                <a:lnTo>
                  <a:pt x="252122" y="193503"/>
                </a:lnTo>
                <a:lnTo>
                  <a:pt x="795606" y="38818"/>
                </a:lnTo>
                <a:lnTo>
                  <a:pt x="784576" y="0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588000" y="4470399"/>
            <a:ext cx="1312332" cy="5757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815581" y="4499218"/>
            <a:ext cx="1037590" cy="342265"/>
          </a:xfrm>
          <a:custGeom>
            <a:avLst/>
            <a:gdLst/>
            <a:ahLst/>
            <a:cxnLst/>
            <a:rect l="l" t="t" r="r" b="b"/>
            <a:pathLst>
              <a:path w="1037590" h="342264">
                <a:moveTo>
                  <a:pt x="137255" y="165317"/>
                </a:moveTo>
                <a:lnTo>
                  <a:pt x="129674" y="166822"/>
                </a:lnTo>
                <a:lnTo>
                  <a:pt x="123021" y="171279"/>
                </a:lnTo>
                <a:lnTo>
                  <a:pt x="0" y="295296"/>
                </a:lnTo>
                <a:lnTo>
                  <a:pt x="168413" y="341430"/>
                </a:lnTo>
                <a:lnTo>
                  <a:pt x="176400" y="341974"/>
                </a:lnTo>
                <a:lnTo>
                  <a:pt x="183722" y="339496"/>
                </a:lnTo>
                <a:lnTo>
                  <a:pt x="189581" y="334451"/>
                </a:lnTo>
                <a:lnTo>
                  <a:pt x="193180" y="327294"/>
                </a:lnTo>
                <a:lnTo>
                  <a:pt x="193724" y="319299"/>
                </a:lnTo>
                <a:lnTo>
                  <a:pt x="191249" y="311971"/>
                </a:lnTo>
                <a:lnTo>
                  <a:pt x="186208" y="306107"/>
                </a:lnTo>
                <a:lnTo>
                  <a:pt x="179057" y="302505"/>
                </a:lnTo>
                <a:lnTo>
                  <a:pt x="115910" y="285206"/>
                </a:lnTo>
                <a:lnTo>
                  <a:pt x="261813" y="246214"/>
                </a:lnTo>
                <a:lnTo>
                  <a:pt x="105507" y="246214"/>
                </a:lnTo>
                <a:lnTo>
                  <a:pt x="151635" y="199713"/>
                </a:lnTo>
                <a:lnTo>
                  <a:pt x="156040" y="193022"/>
                </a:lnTo>
                <a:lnTo>
                  <a:pt x="157489" y="185423"/>
                </a:lnTo>
                <a:lnTo>
                  <a:pt x="155985" y="177835"/>
                </a:lnTo>
                <a:lnTo>
                  <a:pt x="151532" y="171176"/>
                </a:lnTo>
                <a:lnTo>
                  <a:pt x="144847" y="166768"/>
                </a:lnTo>
                <a:lnTo>
                  <a:pt x="137255" y="165317"/>
                </a:lnTo>
                <a:close/>
              </a:path>
              <a:path w="1037590" h="342264">
                <a:moveTo>
                  <a:pt x="1026825" y="0"/>
                </a:moveTo>
                <a:lnTo>
                  <a:pt x="105507" y="246214"/>
                </a:lnTo>
                <a:lnTo>
                  <a:pt x="261813" y="246214"/>
                </a:lnTo>
                <a:lnTo>
                  <a:pt x="1037228" y="38991"/>
                </a:lnTo>
                <a:lnTo>
                  <a:pt x="1026825" y="0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047533" y="5974488"/>
            <a:ext cx="1863984" cy="680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5892800" y="6256866"/>
            <a:ext cx="1100666" cy="5164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6117817" y="6288107"/>
            <a:ext cx="830580" cy="282575"/>
          </a:xfrm>
          <a:custGeom>
            <a:avLst/>
            <a:gdLst/>
            <a:ahLst/>
            <a:cxnLst/>
            <a:rect l="l" t="t" r="r" b="b"/>
            <a:pathLst>
              <a:path w="830579" h="282575">
                <a:moveTo>
                  <a:pt x="138018" y="105656"/>
                </a:moveTo>
                <a:lnTo>
                  <a:pt x="130428" y="107116"/>
                </a:lnTo>
                <a:lnTo>
                  <a:pt x="123748" y="111533"/>
                </a:lnTo>
                <a:lnTo>
                  <a:pt x="0" y="234823"/>
                </a:lnTo>
                <a:lnTo>
                  <a:pt x="168137" y="281950"/>
                </a:lnTo>
                <a:lnTo>
                  <a:pt x="176122" y="282541"/>
                </a:lnTo>
                <a:lnTo>
                  <a:pt x="183458" y="280106"/>
                </a:lnTo>
                <a:lnTo>
                  <a:pt x="189347" y="275096"/>
                </a:lnTo>
                <a:lnTo>
                  <a:pt x="192989" y="267960"/>
                </a:lnTo>
                <a:lnTo>
                  <a:pt x="193579" y="259969"/>
                </a:lnTo>
                <a:lnTo>
                  <a:pt x="191147" y="252626"/>
                </a:lnTo>
                <a:lnTo>
                  <a:pt x="186141" y="246732"/>
                </a:lnTo>
                <a:lnTo>
                  <a:pt x="179011" y="243087"/>
                </a:lnTo>
                <a:lnTo>
                  <a:pt x="115967" y="225417"/>
                </a:lnTo>
                <a:lnTo>
                  <a:pt x="265631" y="186364"/>
                </a:lnTo>
                <a:lnTo>
                  <a:pt x="105794" y="186364"/>
                </a:lnTo>
                <a:lnTo>
                  <a:pt x="152195" y="140136"/>
                </a:lnTo>
                <a:lnTo>
                  <a:pt x="156639" y="133471"/>
                </a:lnTo>
                <a:lnTo>
                  <a:pt x="158133" y="125881"/>
                </a:lnTo>
                <a:lnTo>
                  <a:pt x="156674" y="118285"/>
                </a:lnTo>
                <a:lnTo>
                  <a:pt x="152260" y="111599"/>
                </a:lnTo>
                <a:lnTo>
                  <a:pt x="145601" y="107151"/>
                </a:lnTo>
                <a:lnTo>
                  <a:pt x="138018" y="105656"/>
                </a:lnTo>
                <a:close/>
              </a:path>
              <a:path w="830579" h="282575">
                <a:moveTo>
                  <a:pt x="820019" y="0"/>
                </a:moveTo>
                <a:lnTo>
                  <a:pt x="105794" y="186364"/>
                </a:lnTo>
                <a:lnTo>
                  <a:pt x="265631" y="186364"/>
                </a:lnTo>
                <a:lnTo>
                  <a:pt x="830191" y="39052"/>
                </a:lnTo>
                <a:lnTo>
                  <a:pt x="820019" y="0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800" y="3886200"/>
            <a:ext cx="8549640" cy="634016"/>
          </a:xfrm>
          <a:prstGeom prst="rect">
            <a:avLst/>
          </a:prstGeom>
        </p:spPr>
        <p:txBody>
          <a:bodyPr vert="horz" lIns="91436" tIns="45718" rIns="91436" bIns="45718"/>
          <a:lstStyle>
            <a:lvl1pPr algn="l">
              <a:defRPr sz="352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14800" y="5008200"/>
            <a:ext cx="7040880" cy="430883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l">
              <a:buNone/>
              <a:defRPr sz="2200">
                <a:latin typeface="Arial"/>
                <a:cs typeface="Arial"/>
              </a:defRPr>
            </a:lvl1pPr>
            <a:lvl2pPr marL="502900" indent="0" algn="ctr">
              <a:buNone/>
              <a:defRPr/>
            </a:lvl2pPr>
            <a:lvl3pPr marL="1005799" indent="0" algn="ctr">
              <a:buNone/>
              <a:defRPr/>
            </a:lvl3pPr>
            <a:lvl4pPr marL="1508700" indent="0" algn="ctr">
              <a:buNone/>
              <a:defRPr/>
            </a:lvl4pPr>
            <a:lvl5pPr marL="2011600" indent="0" algn="ctr">
              <a:buNone/>
              <a:defRPr/>
            </a:lvl5pPr>
            <a:lvl6pPr marL="2514500" indent="0" algn="ctr">
              <a:buNone/>
              <a:defRPr/>
            </a:lvl6pPr>
            <a:lvl7pPr marL="3017399" indent="0" algn="ctr">
              <a:buNone/>
              <a:defRPr/>
            </a:lvl7pPr>
            <a:lvl8pPr marL="3520299" indent="0" algn="ctr">
              <a:buNone/>
              <a:defRPr/>
            </a:lvl8pPr>
            <a:lvl9pPr marL="4023199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7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36268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E908-FBF7-1348-9699-7BC82D3A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2370E-C146-E64B-8658-30EB071A7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30508-A09F-4F4F-8F29-7C1A9298666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53E07-11DD-3648-84ED-F2973563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800" y="3886200"/>
            <a:ext cx="8549640" cy="775880"/>
          </a:xfrm>
          <a:prstGeom prst="rect">
            <a:avLst/>
          </a:prstGeom>
        </p:spPr>
        <p:txBody>
          <a:bodyPr vert="horz" lIns="91436" tIns="45718" rIns="91436" bIns="45718"/>
          <a:lstStyle>
            <a:lvl1pPr algn="l">
              <a:defRPr sz="352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14800" y="5008200"/>
            <a:ext cx="7040880" cy="198628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l">
              <a:buNone/>
              <a:defRPr sz="2200">
                <a:latin typeface="Arial"/>
                <a:cs typeface="Arial"/>
              </a:defRPr>
            </a:lvl1pPr>
            <a:lvl2pPr marL="502900" indent="0" algn="ctr">
              <a:buNone/>
              <a:defRPr/>
            </a:lvl2pPr>
            <a:lvl3pPr marL="1005799" indent="0" algn="ctr">
              <a:buNone/>
              <a:defRPr/>
            </a:lvl3pPr>
            <a:lvl4pPr marL="1508700" indent="0" algn="ctr">
              <a:buNone/>
              <a:defRPr/>
            </a:lvl4pPr>
            <a:lvl5pPr marL="2011600" indent="0" algn="ctr">
              <a:buNone/>
              <a:defRPr/>
            </a:lvl5pPr>
            <a:lvl6pPr marL="2514500" indent="0" algn="ctr">
              <a:buNone/>
              <a:defRPr/>
            </a:lvl6pPr>
            <a:lvl7pPr marL="3017399" indent="0" algn="ctr">
              <a:buNone/>
              <a:defRPr/>
            </a:lvl7pPr>
            <a:lvl8pPr marL="3520299" indent="0" algn="ctr">
              <a:buNone/>
              <a:defRPr/>
            </a:lvl8pPr>
            <a:lvl9pPr marL="4023199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3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500" y="430371"/>
            <a:ext cx="9677400" cy="544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06823" y="3064403"/>
            <a:ext cx="4204334" cy="1821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MRC_IEU_Brist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04" y="1"/>
            <a:ext cx="5790566" cy="179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10"/>
          <p:cNvSpPr txBox="1">
            <a:spLocks noChangeArrowheads="1"/>
          </p:cNvSpPr>
          <p:nvPr/>
        </p:nvSpPr>
        <p:spPr bwMode="auto">
          <a:xfrm>
            <a:off x="515145" y="7378383"/>
            <a:ext cx="3340576" cy="253912"/>
          </a:xfrm>
          <a:prstGeom prst="rect">
            <a:avLst/>
          </a:prstGeom>
          <a:noFill/>
          <a:ln>
            <a:noFill/>
          </a:ln>
        </p:spPr>
        <p:txBody>
          <a:bodyPr lIns="0" tIns="50290" rIns="0" bIns="50290">
            <a:spAutoFit/>
          </a:bodyPr>
          <a:lstStyle>
            <a:lvl1pPr algn="ctr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990">
                <a:solidFill>
                  <a:srgbClr val="8A7967"/>
                </a:solidFill>
                <a:latin typeface="Arial" charset="0"/>
                <a:cs typeface="Arial" charset="0"/>
              </a:rPr>
              <a:t>MRC Human Genetics Unit at the University of Edinburgh</a:t>
            </a:r>
          </a:p>
        </p:txBody>
      </p:sp>
      <p:pic>
        <p:nvPicPr>
          <p:cNvPr id="2052" name="Picture 9" descr="bann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4984"/>
            <a:ext cx="10058400" cy="134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15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ctr" defTabSz="501174" rtl="0" eaLnBrk="0" fontAlgn="base" hangingPunct="0">
        <a:spcBef>
          <a:spcPct val="0"/>
        </a:spcBef>
        <a:spcAft>
          <a:spcPct val="0"/>
        </a:spcAft>
        <a:defRPr sz="484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501174" rtl="0" eaLnBrk="0" fontAlgn="base" hangingPunct="0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501174" rtl="0" eaLnBrk="0" fontAlgn="base" hangingPunct="0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501174" rtl="0" eaLnBrk="0" fontAlgn="base" hangingPunct="0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501174" rtl="0" eaLnBrk="0" fontAlgn="base" hangingPunct="0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2920" algn="ctr" defTabSz="501174" rtl="0" fontAlgn="base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05840" algn="ctr" defTabSz="501174" rtl="0" fontAlgn="base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08760" algn="ctr" defTabSz="501174" rtl="0" fontAlgn="base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11680" algn="ctr" defTabSz="501174" rtl="0" fontAlgn="base">
        <a:spcBef>
          <a:spcPct val="0"/>
        </a:spcBef>
        <a:spcAft>
          <a:spcPct val="0"/>
        </a:spcAft>
        <a:defRPr sz="484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75444" indent="-375444" algn="l" defTabSz="501174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52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815499" indent="-312579" algn="l" defTabSz="501174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08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5554" indent="-249714" algn="l" defTabSz="501174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4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758474" indent="-249714" algn="l" defTabSz="501174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261394" indent="-249714" algn="l" defTabSz="501174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765949" indent="-251450" algn="l" defTabSz="5029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8849" indent="-251450" algn="l" defTabSz="5029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1749" indent="-251450" algn="l" defTabSz="5029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4650" indent="-251450" algn="l" defTabSz="5029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00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799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00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00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0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399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299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199" algn="l" defTabSz="50290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18AD4-C809-7D47-8449-14A69092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77F08-BCEC-5A4B-B795-18B05EA3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FE911-55CD-8A48-9769-51264EA98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9E4B3-36F3-FF44-9EE6-1F1CC9B5769B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CC0FE-DC21-2347-B55B-64C26685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D19B4-6010-214E-B8ED-621F47E0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B183D-9D09-354C-A69B-DE21C91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7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4.png"/><Relationship Id="rId4" Type="http://schemas.openxmlformats.org/officeDocument/2006/relationships/image" Target="../media/image24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RNA-Seq#Gene_express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gv.org/workshops/BroadApril2017/IGV_Exercises.pdf" TargetMode="External"/><Relationship Id="rId2" Type="http://schemas.openxmlformats.org/officeDocument/2006/relationships/hyperlink" Target="http://www.igv.org/workshops/BroadApril2017/igvData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gv.org/workshops/BroadApril2017/IGV_SlideDeck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6.pn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35.png"/><Relationship Id="rId9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openxmlformats.org/officeDocument/2006/relationships/image" Target="../media/image13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5.png"/><Relationship Id="rId10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broadinstitute.org/igv/FileForma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7.png"/><Relationship Id="rId7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42.png"/><Relationship Id="rId4" Type="http://schemas.openxmlformats.org/officeDocument/2006/relationships/image" Target="../media/image132.png"/><Relationship Id="rId9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7.png"/><Relationship Id="rId7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9.png"/><Relationship Id="rId12" Type="http://schemas.openxmlformats.org/officeDocument/2006/relationships/image" Target="../media/image16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0" Type="http://schemas.openxmlformats.org/officeDocument/2006/relationships/image" Target="../media/image161.png"/><Relationship Id="rId4" Type="http://schemas.openxmlformats.org/officeDocument/2006/relationships/image" Target="../media/image154.png"/><Relationship Id="rId9" Type="http://schemas.openxmlformats.org/officeDocument/2006/relationships/image" Target="../media/image157.png"/><Relationship Id="rId1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4.png"/><Relationship Id="rId4" Type="http://schemas.openxmlformats.org/officeDocument/2006/relationships/image" Target="../media/image16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28.png"/><Relationship Id="rId7" Type="http://schemas.openxmlformats.org/officeDocument/2006/relationships/image" Target="../media/image18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27.png"/><Relationship Id="rId7" Type="http://schemas.openxmlformats.org/officeDocument/2006/relationships/image" Target="../media/image179.png"/><Relationship Id="rId12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28.png"/><Relationship Id="rId9" Type="http://schemas.openxmlformats.org/officeDocument/2006/relationships/image" Target="../media/image1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28.png"/><Relationship Id="rId7" Type="http://schemas.openxmlformats.org/officeDocument/2006/relationships/image" Target="../media/image187.png"/><Relationship Id="rId12" Type="http://schemas.openxmlformats.org/officeDocument/2006/relationships/image" Target="../media/image18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83.png"/><Relationship Id="rId10" Type="http://schemas.openxmlformats.org/officeDocument/2006/relationships/image" Target="../media/image180.png"/><Relationship Id="rId4" Type="http://schemas.openxmlformats.org/officeDocument/2006/relationships/image" Target="../media/image186.png"/><Relationship Id="rId9" Type="http://schemas.openxmlformats.org/officeDocument/2006/relationships/image" Target="../media/image177.png"/><Relationship Id="rId14" Type="http://schemas.openxmlformats.org/officeDocument/2006/relationships/image" Target="../media/image1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2.png"/><Relationship Id="rId3" Type="http://schemas.openxmlformats.org/officeDocument/2006/relationships/image" Target="../media/image127.png"/><Relationship Id="rId7" Type="http://schemas.openxmlformats.org/officeDocument/2006/relationships/image" Target="../media/image178.png"/><Relationship Id="rId12" Type="http://schemas.openxmlformats.org/officeDocument/2006/relationships/image" Target="../media/image18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0.png"/><Relationship Id="rId5" Type="http://schemas.openxmlformats.org/officeDocument/2006/relationships/image" Target="../media/image186.png"/><Relationship Id="rId15" Type="http://schemas.openxmlformats.org/officeDocument/2006/relationships/image" Target="../media/image185.png"/><Relationship Id="rId10" Type="http://schemas.openxmlformats.org/officeDocument/2006/relationships/image" Target="../media/image177.png"/><Relationship Id="rId4" Type="http://schemas.openxmlformats.org/officeDocument/2006/relationships/image" Target="../media/image128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80.png"/><Relationship Id="rId3" Type="http://schemas.openxmlformats.org/officeDocument/2006/relationships/image" Target="../media/image128.png"/><Relationship Id="rId7" Type="http://schemas.openxmlformats.org/officeDocument/2006/relationships/image" Target="../media/image178.png"/><Relationship Id="rId12" Type="http://schemas.openxmlformats.org/officeDocument/2006/relationships/image" Target="../media/image177.png"/><Relationship Id="rId17" Type="http://schemas.openxmlformats.org/officeDocument/2006/relationships/image" Target="../media/image185.png"/><Relationship Id="rId2" Type="http://schemas.openxmlformats.org/officeDocument/2006/relationships/image" Target="../media/image127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79.png"/><Relationship Id="rId5" Type="http://schemas.openxmlformats.org/officeDocument/2006/relationships/image" Target="../media/image186.png"/><Relationship Id="rId1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9.png"/><Relationship Id="rId9" Type="http://schemas.openxmlformats.org/officeDocument/2006/relationships/image" Target="../media/image188.png"/><Relationship Id="rId1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1.png"/><Relationship Id="rId18" Type="http://schemas.openxmlformats.org/officeDocument/2006/relationships/image" Target="../media/image181.png"/><Relationship Id="rId3" Type="http://schemas.openxmlformats.org/officeDocument/2006/relationships/image" Target="../media/image128.png"/><Relationship Id="rId21" Type="http://schemas.openxmlformats.org/officeDocument/2006/relationships/image" Target="../media/image184.png"/><Relationship Id="rId7" Type="http://schemas.openxmlformats.org/officeDocument/2006/relationships/image" Target="../media/image178.png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2" Type="http://schemas.openxmlformats.org/officeDocument/2006/relationships/image" Target="../media/image127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79.png"/><Relationship Id="rId5" Type="http://schemas.openxmlformats.org/officeDocument/2006/relationships/image" Target="../media/image186.png"/><Relationship Id="rId15" Type="http://schemas.openxmlformats.org/officeDocument/2006/relationships/image" Target="../media/image193.png"/><Relationship Id="rId10" Type="http://schemas.openxmlformats.org/officeDocument/2006/relationships/image" Target="../media/image187.png"/><Relationship Id="rId19" Type="http://schemas.openxmlformats.org/officeDocument/2006/relationships/image" Target="../media/image182.png"/><Relationship Id="rId4" Type="http://schemas.openxmlformats.org/officeDocument/2006/relationships/image" Target="../media/image189.png"/><Relationship Id="rId9" Type="http://schemas.openxmlformats.org/officeDocument/2006/relationships/image" Target="../media/image188.png"/><Relationship Id="rId14" Type="http://schemas.openxmlformats.org/officeDocument/2006/relationships/image" Target="../media/image192.png"/><Relationship Id="rId22" Type="http://schemas.openxmlformats.org/officeDocument/2006/relationships/image" Target="../media/image18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28.png"/><Relationship Id="rId7" Type="http://schemas.openxmlformats.org/officeDocument/2006/relationships/image" Target="../media/image179.png"/><Relationship Id="rId12" Type="http://schemas.openxmlformats.org/officeDocument/2006/relationships/image" Target="../media/image19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181.png"/><Relationship Id="rId4" Type="http://schemas.openxmlformats.org/officeDocument/2006/relationships/image" Target="../media/image189.png"/><Relationship Id="rId9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201.png"/><Relationship Id="rId18" Type="http://schemas.openxmlformats.org/officeDocument/2006/relationships/image" Target="../media/image182.png"/><Relationship Id="rId26" Type="http://schemas.openxmlformats.org/officeDocument/2006/relationships/image" Target="../media/image210.png"/><Relationship Id="rId3" Type="http://schemas.openxmlformats.org/officeDocument/2006/relationships/image" Target="../media/image128.png"/><Relationship Id="rId21" Type="http://schemas.openxmlformats.org/officeDocument/2006/relationships/image" Target="../media/image206.png"/><Relationship Id="rId7" Type="http://schemas.openxmlformats.org/officeDocument/2006/relationships/image" Target="../media/image189.png"/><Relationship Id="rId12" Type="http://schemas.openxmlformats.org/officeDocument/2006/relationships/image" Target="../media/image200.png"/><Relationship Id="rId17" Type="http://schemas.openxmlformats.org/officeDocument/2006/relationships/image" Target="../media/image181.png"/><Relationship Id="rId25" Type="http://schemas.openxmlformats.org/officeDocument/2006/relationships/image" Target="../media/image195.png"/><Relationship Id="rId2" Type="http://schemas.openxmlformats.org/officeDocument/2006/relationships/image" Target="../media/image127.png"/><Relationship Id="rId16" Type="http://schemas.openxmlformats.org/officeDocument/2006/relationships/image" Target="../media/image180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77.png"/><Relationship Id="rId24" Type="http://schemas.openxmlformats.org/officeDocument/2006/relationships/image" Target="../media/image209.png"/><Relationship Id="rId5" Type="http://schemas.openxmlformats.org/officeDocument/2006/relationships/image" Target="../media/image198.png"/><Relationship Id="rId15" Type="http://schemas.openxmlformats.org/officeDocument/2006/relationships/image" Target="../media/image203.png"/><Relationship Id="rId23" Type="http://schemas.openxmlformats.org/officeDocument/2006/relationships/image" Target="../media/image208.png"/><Relationship Id="rId10" Type="http://schemas.openxmlformats.org/officeDocument/2006/relationships/image" Target="../media/image179.png"/><Relationship Id="rId19" Type="http://schemas.openxmlformats.org/officeDocument/2006/relationships/image" Target="../media/image204.png"/><Relationship Id="rId4" Type="http://schemas.openxmlformats.org/officeDocument/2006/relationships/image" Target="../media/image197.png"/><Relationship Id="rId9" Type="http://schemas.openxmlformats.org/officeDocument/2006/relationships/image" Target="../media/image187.png"/><Relationship Id="rId14" Type="http://schemas.openxmlformats.org/officeDocument/2006/relationships/image" Target="../media/image202.png"/><Relationship Id="rId22" Type="http://schemas.openxmlformats.org/officeDocument/2006/relationships/image" Target="../media/image20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09.png"/><Relationship Id="rId3" Type="http://schemas.openxmlformats.org/officeDocument/2006/relationships/image" Target="../media/image128.png"/><Relationship Id="rId7" Type="http://schemas.openxmlformats.org/officeDocument/2006/relationships/image" Target="../media/image179.png"/><Relationship Id="rId12" Type="http://schemas.openxmlformats.org/officeDocument/2006/relationships/image" Target="../media/image20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5" Type="http://schemas.openxmlformats.org/officeDocument/2006/relationships/image" Target="../media/image210.png"/><Relationship Id="rId10" Type="http://schemas.openxmlformats.org/officeDocument/2006/relationships/image" Target="../media/image181.png"/><Relationship Id="rId4" Type="http://schemas.openxmlformats.org/officeDocument/2006/relationships/image" Target="../media/image189.png"/><Relationship Id="rId9" Type="http://schemas.openxmlformats.org/officeDocument/2006/relationships/image" Target="../media/image180.png"/><Relationship Id="rId14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ga4gh.org/%23/fileformats-team)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4"/>
          <p:cNvSpPr txBox="1">
            <a:spLocks noChangeArrowheads="1"/>
          </p:cNvSpPr>
          <p:nvPr/>
        </p:nvSpPr>
        <p:spPr bwMode="auto">
          <a:xfrm>
            <a:off x="533400" y="3581400"/>
            <a:ext cx="8912860" cy="296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580" tIns="50290" rIns="100580" bIns="5029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520" dirty="0">
                <a:solidFill>
                  <a:schemeClr val="accent2"/>
                </a:solidFill>
                <a:latin typeface="Arial" charset="0"/>
              </a:rPr>
              <a:t>Genome browsers introduction</a:t>
            </a:r>
          </a:p>
          <a:p>
            <a:pPr>
              <a:spcBef>
                <a:spcPct val="50000"/>
              </a:spcBef>
            </a:pPr>
            <a:r>
              <a:rPr lang="en-GB" sz="3520" dirty="0">
                <a:solidFill>
                  <a:schemeClr val="accent2"/>
                </a:solidFill>
                <a:latin typeface="Arial" charset="0"/>
              </a:rPr>
              <a:t>P</a:t>
            </a:r>
            <a:r>
              <a:rPr lang="en-US" sz="3520" dirty="0">
                <a:solidFill>
                  <a:schemeClr val="accent2"/>
                </a:solidFill>
                <a:latin typeface="Arial" charset="0"/>
              </a:rPr>
              <a:t>art 3: IGV browser</a:t>
            </a:r>
            <a:br>
              <a:rPr lang="en-US" sz="3520" dirty="0">
                <a:solidFill>
                  <a:schemeClr val="accent2"/>
                </a:solidFill>
                <a:latin typeface="Arial" charset="0"/>
              </a:rPr>
            </a:br>
            <a:endParaRPr lang="en-US" sz="2640" dirty="0">
              <a:solidFill>
                <a:srgbClr val="9A044B"/>
              </a:solidFill>
              <a:latin typeface="Verdana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200" b="1" dirty="0">
                <a:latin typeface="Arial" charset="0"/>
              </a:rPr>
              <a:t>Philippe Gautier (a.k.a. Gogo)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200" dirty="0">
                <a:latin typeface="Arial" charset="0"/>
              </a:rPr>
              <a:t>Bioinformatics Service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1600" dirty="0">
                <a:latin typeface="Arial" charset="0"/>
              </a:rPr>
              <a:t>24/09/2021</a:t>
            </a:r>
          </a:p>
        </p:txBody>
      </p:sp>
    </p:spTree>
    <p:extLst>
      <p:ext uri="{BB962C8B-B14F-4D97-AF65-F5344CB8AC3E}">
        <p14:creationId xmlns:p14="http://schemas.microsoft.com/office/powerpoint/2010/main" val="4116907657"/>
      </p:ext>
    </p:extLst>
  </p:cSld>
  <p:clrMapOvr>
    <a:masterClrMapping/>
  </p:clrMapOvr>
  <p:transition advTm="180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4351" y="3088424"/>
            <a:ext cx="543750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5" dirty="0">
                <a:solidFill>
                  <a:srgbClr val="000000"/>
                </a:solidFill>
              </a:rPr>
              <a:t>Using </a:t>
            </a:r>
            <a:r>
              <a:rPr sz="3800" dirty="0">
                <a:solidFill>
                  <a:srgbClr val="000000"/>
                </a:solidFill>
              </a:rPr>
              <a:t>IGV – </a:t>
            </a:r>
            <a:r>
              <a:rPr sz="3800" spc="5" dirty="0">
                <a:solidFill>
                  <a:srgbClr val="000000"/>
                </a:solidFill>
              </a:rPr>
              <a:t>The</a:t>
            </a:r>
            <a:r>
              <a:rPr sz="3800" spc="-20" dirty="0">
                <a:solidFill>
                  <a:srgbClr val="000000"/>
                </a:solidFill>
              </a:rPr>
              <a:t> </a:t>
            </a:r>
            <a:r>
              <a:rPr sz="3800" dirty="0">
                <a:solidFill>
                  <a:srgbClr val="000000"/>
                </a:solidFill>
              </a:rPr>
              <a:t>Basics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"/>
    </mc:Choice>
    <mc:Fallback xmlns="">
      <p:transition spd="slow" advTm="2378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85" y="1793292"/>
            <a:ext cx="7903209" cy="5121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3563337"/>
            <a:ext cx="7258050" cy="2905760"/>
          </a:xfrm>
          <a:custGeom>
            <a:avLst/>
            <a:gdLst/>
            <a:ahLst/>
            <a:cxnLst/>
            <a:rect l="l" t="t" r="r" b="b"/>
            <a:pathLst>
              <a:path w="7258050" h="2905760">
                <a:moveTo>
                  <a:pt x="0" y="0"/>
                </a:moveTo>
                <a:lnTo>
                  <a:pt x="7258050" y="0"/>
                </a:lnTo>
                <a:lnTo>
                  <a:pt x="7258050" y="2905759"/>
                </a:lnTo>
                <a:lnTo>
                  <a:pt x="0" y="290575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814502"/>
            <a:ext cx="7258050" cy="995680"/>
          </a:xfrm>
          <a:custGeom>
            <a:avLst/>
            <a:gdLst/>
            <a:ahLst/>
            <a:cxnLst/>
            <a:rect l="l" t="t" r="r" b="b"/>
            <a:pathLst>
              <a:path w="7258050" h="995680">
                <a:moveTo>
                  <a:pt x="0" y="0"/>
                </a:moveTo>
                <a:lnTo>
                  <a:pt x="7258050" y="0"/>
                </a:lnTo>
                <a:lnTo>
                  <a:pt x="7258050" y="995492"/>
                </a:lnTo>
                <a:lnTo>
                  <a:pt x="0" y="995492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3200" y="3031066"/>
            <a:ext cx="1079500" cy="461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1459" y="3148829"/>
            <a:ext cx="807085" cy="182880"/>
          </a:xfrm>
          <a:custGeom>
            <a:avLst/>
            <a:gdLst/>
            <a:ahLst/>
            <a:cxnLst/>
            <a:rect l="l" t="t" r="r" b="b"/>
            <a:pathLst>
              <a:path w="807085" h="182879">
                <a:moveTo>
                  <a:pt x="640353" y="0"/>
                </a:moveTo>
                <a:lnTo>
                  <a:pt x="632355" y="3633"/>
                </a:lnTo>
                <a:lnTo>
                  <a:pt x="628148" y="10853"/>
                </a:lnTo>
                <a:lnTo>
                  <a:pt x="625563" y="18437"/>
                </a:lnTo>
                <a:lnTo>
                  <a:pt x="626066" y="26156"/>
                </a:lnTo>
                <a:lnTo>
                  <a:pt x="629424" y="33124"/>
                </a:lnTo>
                <a:lnTo>
                  <a:pt x="635405" y="38451"/>
                </a:lnTo>
                <a:lnTo>
                  <a:pt x="691955" y="71467"/>
                </a:lnTo>
                <a:lnTo>
                  <a:pt x="0" y="71467"/>
                </a:lnTo>
                <a:lnTo>
                  <a:pt x="0" y="111824"/>
                </a:lnTo>
                <a:lnTo>
                  <a:pt x="691955" y="111826"/>
                </a:lnTo>
                <a:lnTo>
                  <a:pt x="635405" y="144843"/>
                </a:lnTo>
                <a:lnTo>
                  <a:pt x="629424" y="150170"/>
                </a:lnTo>
                <a:lnTo>
                  <a:pt x="626065" y="157137"/>
                </a:lnTo>
                <a:lnTo>
                  <a:pt x="625562" y="164856"/>
                </a:lnTo>
                <a:lnTo>
                  <a:pt x="628148" y="172440"/>
                </a:lnTo>
                <a:lnTo>
                  <a:pt x="633471" y="178426"/>
                </a:lnTo>
                <a:lnTo>
                  <a:pt x="640432" y="181787"/>
                </a:lnTo>
                <a:lnTo>
                  <a:pt x="648144" y="182291"/>
                </a:lnTo>
                <a:lnTo>
                  <a:pt x="655721" y="179703"/>
                </a:lnTo>
                <a:lnTo>
                  <a:pt x="806543" y="91647"/>
                </a:lnTo>
                <a:lnTo>
                  <a:pt x="653317" y="2186"/>
                </a:lnTo>
                <a:lnTo>
                  <a:pt x="650742" y="1337"/>
                </a:lnTo>
                <a:lnTo>
                  <a:pt x="6403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63562" y="3024607"/>
            <a:ext cx="1759585" cy="424180"/>
          </a:xfrm>
          <a:prstGeom prst="rect">
            <a:avLst/>
          </a:prstGeom>
          <a:solidFill>
            <a:srgbClr val="FFFB9A"/>
          </a:solidFill>
          <a:ln w="10088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00"/>
              </a:spcBef>
            </a:pPr>
            <a:r>
              <a:rPr sz="2100" dirty="0">
                <a:latin typeface="Calibri"/>
                <a:cs typeface="Calibri"/>
              </a:rPr>
              <a:t>Zoom </a:t>
            </a:r>
            <a:r>
              <a:rPr sz="2100" spc="10" dirty="0">
                <a:latin typeface="Calibri"/>
                <a:cs typeface="Calibri"/>
              </a:rPr>
              <a:t>in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here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0600" y="2446865"/>
            <a:ext cx="351366" cy="1507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7909" y="2495264"/>
            <a:ext cx="217804" cy="1363345"/>
          </a:xfrm>
          <a:custGeom>
            <a:avLst/>
            <a:gdLst/>
            <a:ahLst/>
            <a:cxnLst/>
            <a:rect l="l" t="t" r="r" b="b"/>
            <a:pathLst>
              <a:path w="217804" h="1363345">
                <a:moveTo>
                  <a:pt x="0" y="681389"/>
                </a:moveTo>
                <a:lnTo>
                  <a:pt x="638" y="607144"/>
                </a:lnTo>
                <a:lnTo>
                  <a:pt x="2508" y="535215"/>
                </a:lnTo>
                <a:lnTo>
                  <a:pt x="5545" y="466017"/>
                </a:lnTo>
                <a:lnTo>
                  <a:pt x="9681" y="399967"/>
                </a:lnTo>
                <a:lnTo>
                  <a:pt x="14851" y="337479"/>
                </a:lnTo>
                <a:lnTo>
                  <a:pt x="20987" y="278969"/>
                </a:lnTo>
                <a:lnTo>
                  <a:pt x="28024" y="224854"/>
                </a:lnTo>
                <a:lnTo>
                  <a:pt x="35895" y="175548"/>
                </a:lnTo>
                <a:lnTo>
                  <a:pt x="44534" y="131468"/>
                </a:lnTo>
                <a:lnTo>
                  <a:pt x="53875" y="93029"/>
                </a:lnTo>
                <a:lnTo>
                  <a:pt x="74395" y="34737"/>
                </a:lnTo>
                <a:lnTo>
                  <a:pt x="96924" y="3998"/>
                </a:lnTo>
                <a:lnTo>
                  <a:pt x="108777" y="0"/>
                </a:lnTo>
                <a:lnTo>
                  <a:pt x="120629" y="3998"/>
                </a:lnTo>
                <a:lnTo>
                  <a:pt x="143159" y="34737"/>
                </a:lnTo>
                <a:lnTo>
                  <a:pt x="163678" y="93029"/>
                </a:lnTo>
                <a:lnTo>
                  <a:pt x="173019" y="131468"/>
                </a:lnTo>
                <a:lnTo>
                  <a:pt x="181658" y="175548"/>
                </a:lnTo>
                <a:lnTo>
                  <a:pt x="189529" y="224854"/>
                </a:lnTo>
                <a:lnTo>
                  <a:pt x="196566" y="278969"/>
                </a:lnTo>
                <a:lnTo>
                  <a:pt x="202702" y="337479"/>
                </a:lnTo>
                <a:lnTo>
                  <a:pt x="207872" y="399967"/>
                </a:lnTo>
                <a:lnTo>
                  <a:pt x="212008" y="466017"/>
                </a:lnTo>
                <a:lnTo>
                  <a:pt x="215045" y="535215"/>
                </a:lnTo>
                <a:lnTo>
                  <a:pt x="216915" y="607144"/>
                </a:lnTo>
                <a:lnTo>
                  <a:pt x="217554" y="681389"/>
                </a:lnTo>
                <a:lnTo>
                  <a:pt x="216915" y="755634"/>
                </a:lnTo>
                <a:lnTo>
                  <a:pt x="215045" y="827563"/>
                </a:lnTo>
                <a:lnTo>
                  <a:pt x="212008" y="896761"/>
                </a:lnTo>
                <a:lnTo>
                  <a:pt x="207872" y="962812"/>
                </a:lnTo>
                <a:lnTo>
                  <a:pt x="202702" y="1025300"/>
                </a:lnTo>
                <a:lnTo>
                  <a:pt x="196566" y="1083809"/>
                </a:lnTo>
                <a:lnTo>
                  <a:pt x="189529" y="1137924"/>
                </a:lnTo>
                <a:lnTo>
                  <a:pt x="181658" y="1187230"/>
                </a:lnTo>
                <a:lnTo>
                  <a:pt x="173019" y="1231310"/>
                </a:lnTo>
                <a:lnTo>
                  <a:pt x="163678" y="1269749"/>
                </a:lnTo>
                <a:lnTo>
                  <a:pt x="143159" y="1328041"/>
                </a:lnTo>
                <a:lnTo>
                  <a:pt x="120629" y="1358781"/>
                </a:lnTo>
                <a:lnTo>
                  <a:pt x="108777" y="1362779"/>
                </a:lnTo>
                <a:lnTo>
                  <a:pt x="96924" y="1358781"/>
                </a:lnTo>
                <a:lnTo>
                  <a:pt x="74395" y="1328041"/>
                </a:lnTo>
                <a:lnTo>
                  <a:pt x="53875" y="1269749"/>
                </a:lnTo>
                <a:lnTo>
                  <a:pt x="44534" y="1231310"/>
                </a:lnTo>
                <a:lnTo>
                  <a:pt x="35895" y="1187230"/>
                </a:lnTo>
                <a:lnTo>
                  <a:pt x="28024" y="1137924"/>
                </a:lnTo>
                <a:lnTo>
                  <a:pt x="20987" y="1083809"/>
                </a:lnTo>
                <a:lnTo>
                  <a:pt x="14851" y="1025300"/>
                </a:lnTo>
                <a:lnTo>
                  <a:pt x="9681" y="962812"/>
                </a:lnTo>
                <a:lnTo>
                  <a:pt x="5545" y="896761"/>
                </a:lnTo>
                <a:lnTo>
                  <a:pt x="2508" y="827563"/>
                </a:lnTo>
                <a:lnTo>
                  <a:pt x="638" y="755634"/>
                </a:lnTo>
                <a:lnTo>
                  <a:pt x="0" y="681389"/>
                </a:lnTo>
                <a:close/>
              </a:path>
            </a:pathLst>
          </a:custGeom>
          <a:ln w="4032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variants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(VCF</a:t>
            </a:r>
            <a:r>
              <a:rPr sz="3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file)</a:t>
            </a:r>
            <a:endParaRPr sz="3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4372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7598"/>
            <a:ext cx="7924798" cy="513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3563337"/>
            <a:ext cx="7258050" cy="2905760"/>
          </a:xfrm>
          <a:custGeom>
            <a:avLst/>
            <a:gdLst/>
            <a:ahLst/>
            <a:cxnLst/>
            <a:rect l="l" t="t" r="r" b="b"/>
            <a:pathLst>
              <a:path w="7258050" h="2905760">
                <a:moveTo>
                  <a:pt x="0" y="0"/>
                </a:moveTo>
                <a:lnTo>
                  <a:pt x="7258050" y="0"/>
                </a:lnTo>
                <a:lnTo>
                  <a:pt x="7258050" y="2905759"/>
                </a:lnTo>
                <a:lnTo>
                  <a:pt x="0" y="290575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814502"/>
            <a:ext cx="7258050" cy="995680"/>
          </a:xfrm>
          <a:custGeom>
            <a:avLst/>
            <a:gdLst/>
            <a:ahLst/>
            <a:cxnLst/>
            <a:rect l="l" t="t" r="r" b="b"/>
            <a:pathLst>
              <a:path w="7258050" h="995680">
                <a:moveTo>
                  <a:pt x="0" y="0"/>
                </a:moveTo>
                <a:lnTo>
                  <a:pt x="7258050" y="0"/>
                </a:lnTo>
                <a:lnTo>
                  <a:pt x="7258050" y="995492"/>
                </a:lnTo>
                <a:lnTo>
                  <a:pt x="0" y="995492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5660" y="2675473"/>
            <a:ext cx="2741930" cy="749935"/>
          </a:xfrm>
          <a:prstGeom prst="rect">
            <a:avLst/>
          </a:prstGeom>
          <a:solidFill>
            <a:srgbClr val="FFFDB3"/>
          </a:solidFill>
          <a:ln w="10088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6520" marR="200660">
              <a:lnSpc>
                <a:spcPct val="100600"/>
              </a:lnSpc>
              <a:spcBef>
                <a:spcPts val="285"/>
              </a:spcBef>
            </a:pPr>
            <a:r>
              <a:rPr sz="2100" dirty="0">
                <a:latin typeface="Calibri"/>
                <a:cs typeface="Calibri"/>
              </a:rPr>
              <a:t>Red </a:t>
            </a:r>
            <a:r>
              <a:rPr sz="2100" spc="15" dirty="0">
                <a:latin typeface="Calibri"/>
                <a:cs typeface="Calibri"/>
              </a:rPr>
              <a:t>= </a:t>
            </a:r>
            <a:r>
              <a:rPr sz="2100" dirty="0">
                <a:latin typeface="Calibri"/>
                <a:cs typeface="Calibri"/>
              </a:rPr>
              <a:t>alternate </a:t>
            </a:r>
            <a:r>
              <a:rPr sz="2100" spc="10" dirty="0">
                <a:latin typeface="Calibri"/>
                <a:cs typeface="Calibri"/>
              </a:rPr>
              <a:t>allele  Blue </a:t>
            </a:r>
            <a:r>
              <a:rPr sz="2100" spc="15" dirty="0">
                <a:latin typeface="Calibri"/>
                <a:cs typeface="Calibri"/>
              </a:rPr>
              <a:t>= </a:t>
            </a:r>
            <a:r>
              <a:rPr sz="2100" spc="-5" dirty="0">
                <a:latin typeface="Calibri"/>
                <a:cs typeface="Calibri"/>
              </a:rPr>
              <a:t>reference</a:t>
            </a:r>
            <a:r>
              <a:rPr sz="2100" spc="-9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allele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variants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(VCF</a:t>
            </a:r>
            <a:r>
              <a:rPr sz="3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file)</a:t>
            </a:r>
            <a:endParaRPr sz="3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66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7598"/>
            <a:ext cx="7924798" cy="513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3563337"/>
            <a:ext cx="7258050" cy="2905760"/>
          </a:xfrm>
          <a:custGeom>
            <a:avLst/>
            <a:gdLst/>
            <a:ahLst/>
            <a:cxnLst/>
            <a:rect l="l" t="t" r="r" b="b"/>
            <a:pathLst>
              <a:path w="7258050" h="2905760">
                <a:moveTo>
                  <a:pt x="0" y="0"/>
                </a:moveTo>
                <a:lnTo>
                  <a:pt x="7258050" y="0"/>
                </a:lnTo>
                <a:lnTo>
                  <a:pt x="7258050" y="2905759"/>
                </a:lnTo>
                <a:lnTo>
                  <a:pt x="0" y="290575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787596"/>
            <a:ext cx="7258050" cy="1016000"/>
          </a:xfrm>
          <a:custGeom>
            <a:avLst/>
            <a:gdLst/>
            <a:ahLst/>
            <a:cxnLst/>
            <a:rect l="l" t="t" r="r" b="b"/>
            <a:pathLst>
              <a:path w="7258050" h="1016000">
                <a:moveTo>
                  <a:pt x="0" y="0"/>
                </a:moveTo>
                <a:lnTo>
                  <a:pt x="7258050" y="0"/>
                </a:lnTo>
                <a:lnTo>
                  <a:pt x="7258050" y="1015671"/>
                </a:lnTo>
                <a:lnTo>
                  <a:pt x="0" y="1015671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9245" y="2803267"/>
            <a:ext cx="418465" cy="437515"/>
          </a:xfrm>
          <a:custGeom>
            <a:avLst/>
            <a:gdLst/>
            <a:ahLst/>
            <a:cxnLst/>
            <a:rect l="l" t="t" r="r" b="b"/>
            <a:pathLst>
              <a:path w="418464" h="437514">
                <a:moveTo>
                  <a:pt x="0" y="218604"/>
                </a:moveTo>
                <a:lnTo>
                  <a:pt x="5522" y="168480"/>
                </a:lnTo>
                <a:lnTo>
                  <a:pt x="21254" y="122467"/>
                </a:lnTo>
                <a:lnTo>
                  <a:pt x="45940" y="81878"/>
                </a:lnTo>
                <a:lnTo>
                  <a:pt x="78324" y="48024"/>
                </a:lnTo>
                <a:lnTo>
                  <a:pt x="117151" y="22219"/>
                </a:lnTo>
                <a:lnTo>
                  <a:pt x="161166" y="5773"/>
                </a:lnTo>
                <a:lnTo>
                  <a:pt x="209114" y="0"/>
                </a:lnTo>
                <a:lnTo>
                  <a:pt x="257062" y="5773"/>
                </a:lnTo>
                <a:lnTo>
                  <a:pt x="301077" y="22219"/>
                </a:lnTo>
                <a:lnTo>
                  <a:pt x="339904" y="48024"/>
                </a:lnTo>
                <a:lnTo>
                  <a:pt x="372288" y="81878"/>
                </a:lnTo>
                <a:lnTo>
                  <a:pt x="396974" y="122467"/>
                </a:lnTo>
                <a:lnTo>
                  <a:pt x="412706" y="168480"/>
                </a:lnTo>
                <a:lnTo>
                  <a:pt x="418229" y="218604"/>
                </a:lnTo>
                <a:lnTo>
                  <a:pt x="412706" y="268728"/>
                </a:lnTo>
                <a:lnTo>
                  <a:pt x="396974" y="314741"/>
                </a:lnTo>
                <a:lnTo>
                  <a:pt x="372288" y="355330"/>
                </a:lnTo>
                <a:lnTo>
                  <a:pt x="339904" y="389184"/>
                </a:lnTo>
                <a:lnTo>
                  <a:pt x="301077" y="414990"/>
                </a:lnTo>
                <a:lnTo>
                  <a:pt x="257062" y="431435"/>
                </a:lnTo>
                <a:lnTo>
                  <a:pt x="209114" y="437209"/>
                </a:lnTo>
                <a:lnTo>
                  <a:pt x="161166" y="431435"/>
                </a:lnTo>
                <a:lnTo>
                  <a:pt x="117151" y="414990"/>
                </a:lnTo>
                <a:lnTo>
                  <a:pt x="78324" y="389184"/>
                </a:lnTo>
                <a:lnTo>
                  <a:pt x="45940" y="355330"/>
                </a:lnTo>
                <a:lnTo>
                  <a:pt x="21254" y="314741"/>
                </a:lnTo>
                <a:lnTo>
                  <a:pt x="5522" y="268728"/>
                </a:lnTo>
                <a:lnTo>
                  <a:pt x="0" y="218604"/>
                </a:lnTo>
                <a:close/>
              </a:path>
            </a:pathLst>
          </a:custGeom>
          <a:ln w="6050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8300" y="2582333"/>
            <a:ext cx="846666" cy="668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4281" y="2613506"/>
            <a:ext cx="575945" cy="385445"/>
          </a:xfrm>
          <a:custGeom>
            <a:avLst/>
            <a:gdLst/>
            <a:ahLst/>
            <a:cxnLst/>
            <a:rect l="l" t="t" r="r" b="b"/>
            <a:pathLst>
              <a:path w="575945" h="385444">
                <a:moveTo>
                  <a:pt x="97723" y="217629"/>
                </a:moveTo>
                <a:lnTo>
                  <a:pt x="90057" y="218614"/>
                </a:lnTo>
                <a:lnTo>
                  <a:pt x="83319" y="222404"/>
                </a:lnTo>
                <a:lnTo>
                  <a:pt x="78380" y="228711"/>
                </a:lnTo>
                <a:lnTo>
                  <a:pt x="0" y="384873"/>
                </a:lnTo>
                <a:lnTo>
                  <a:pt x="174396" y="376293"/>
                </a:lnTo>
                <a:lnTo>
                  <a:pt x="182156" y="374323"/>
                </a:lnTo>
                <a:lnTo>
                  <a:pt x="188345" y="369689"/>
                </a:lnTo>
                <a:lnTo>
                  <a:pt x="192346" y="363071"/>
                </a:lnTo>
                <a:lnTo>
                  <a:pt x="193544" y="355147"/>
                </a:lnTo>
                <a:lnTo>
                  <a:pt x="191576" y="347381"/>
                </a:lnTo>
                <a:lnTo>
                  <a:pt x="186945" y="341187"/>
                </a:lnTo>
                <a:lnTo>
                  <a:pt x="183666" y="339201"/>
                </a:lnTo>
                <a:lnTo>
                  <a:pt x="107025" y="339201"/>
                </a:lnTo>
                <a:lnTo>
                  <a:pt x="158918" y="305381"/>
                </a:lnTo>
                <a:lnTo>
                  <a:pt x="85022" y="305381"/>
                </a:lnTo>
                <a:lnTo>
                  <a:pt x="114411" y="246828"/>
                </a:lnTo>
                <a:lnTo>
                  <a:pt x="116519" y="239097"/>
                </a:lnTo>
                <a:lnTo>
                  <a:pt x="115535" y="231424"/>
                </a:lnTo>
                <a:lnTo>
                  <a:pt x="111748" y="224680"/>
                </a:lnTo>
                <a:lnTo>
                  <a:pt x="105446" y="219737"/>
                </a:lnTo>
                <a:lnTo>
                  <a:pt x="97723" y="217629"/>
                </a:lnTo>
                <a:close/>
              </a:path>
              <a:path w="575945" h="385444">
                <a:moveTo>
                  <a:pt x="172416" y="335984"/>
                </a:moveTo>
                <a:lnTo>
                  <a:pt x="107025" y="339201"/>
                </a:lnTo>
                <a:lnTo>
                  <a:pt x="183666" y="339201"/>
                </a:lnTo>
                <a:lnTo>
                  <a:pt x="180332" y="337182"/>
                </a:lnTo>
                <a:lnTo>
                  <a:pt x="172416" y="335984"/>
                </a:lnTo>
                <a:close/>
              </a:path>
              <a:path w="575945" h="385444">
                <a:moveTo>
                  <a:pt x="553591" y="0"/>
                </a:moveTo>
                <a:lnTo>
                  <a:pt x="85022" y="305381"/>
                </a:lnTo>
                <a:lnTo>
                  <a:pt x="158918" y="305381"/>
                </a:lnTo>
                <a:lnTo>
                  <a:pt x="575595" y="33820"/>
                </a:lnTo>
                <a:lnTo>
                  <a:pt x="553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8875" y="1808721"/>
            <a:ext cx="1809673" cy="3677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33834" y="1803675"/>
            <a:ext cx="1819910" cy="3688079"/>
          </a:xfrm>
          <a:custGeom>
            <a:avLst/>
            <a:gdLst/>
            <a:ahLst/>
            <a:cxnLst/>
            <a:rect l="l" t="t" r="r" b="b"/>
            <a:pathLst>
              <a:path w="1819909" h="3688079">
                <a:moveTo>
                  <a:pt x="0" y="0"/>
                </a:moveTo>
                <a:lnTo>
                  <a:pt x="1819753" y="0"/>
                </a:lnTo>
                <a:lnTo>
                  <a:pt x="1819753" y="3688049"/>
                </a:lnTo>
                <a:lnTo>
                  <a:pt x="0" y="3688049"/>
                </a:lnTo>
                <a:lnTo>
                  <a:pt x="0" y="0"/>
                </a:lnTo>
                <a:close/>
              </a:path>
            </a:pathLst>
          </a:custGeom>
          <a:ln w="1008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7154" y="430371"/>
            <a:ext cx="542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65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4880477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7598"/>
            <a:ext cx="7924798" cy="513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5581227"/>
            <a:ext cx="7258050" cy="888365"/>
          </a:xfrm>
          <a:custGeom>
            <a:avLst/>
            <a:gdLst/>
            <a:ahLst/>
            <a:cxnLst/>
            <a:rect l="l" t="t" r="r" b="b"/>
            <a:pathLst>
              <a:path w="7258050" h="888364">
                <a:moveTo>
                  <a:pt x="0" y="0"/>
                </a:moveTo>
                <a:lnTo>
                  <a:pt x="7258050" y="0"/>
                </a:lnTo>
                <a:lnTo>
                  <a:pt x="7258050" y="887870"/>
                </a:lnTo>
                <a:lnTo>
                  <a:pt x="0" y="887870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780869"/>
            <a:ext cx="7258050" cy="1783080"/>
          </a:xfrm>
          <a:custGeom>
            <a:avLst/>
            <a:gdLst/>
            <a:ahLst/>
            <a:cxnLst/>
            <a:rect l="l" t="t" r="r" b="b"/>
            <a:pathLst>
              <a:path w="7258050" h="1783079">
                <a:moveTo>
                  <a:pt x="0" y="0"/>
                </a:moveTo>
                <a:lnTo>
                  <a:pt x="7258050" y="0"/>
                </a:lnTo>
                <a:lnTo>
                  <a:pt x="7258050" y="1782469"/>
                </a:lnTo>
                <a:lnTo>
                  <a:pt x="0" y="178246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56420" y="3563337"/>
          <a:ext cx="3163569" cy="2017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292">
                <a:tc gridSpan="2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7F3">
                        <a:alpha val="7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8F7F3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 algn="just">
                        <a:lnSpc>
                          <a:spcPct val="100600"/>
                        </a:lnSpc>
                        <a:spcBef>
                          <a:spcPts val="295"/>
                        </a:spcBef>
                      </a:pPr>
                      <a:r>
                        <a:rPr sz="2100" spc="-5" dirty="0">
                          <a:latin typeface="Calibri"/>
                          <a:cs typeface="Calibri"/>
                        </a:rPr>
                        <a:t>Cyan</a:t>
                      </a:r>
                      <a:r>
                        <a:rPr sz="21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5" dirty="0">
                          <a:latin typeface="Calibri"/>
                          <a:cs typeface="Calibri"/>
                        </a:rPr>
                        <a:t>=  </a:t>
                      </a:r>
                      <a:r>
                        <a:rPr sz="2100" spc="10" dirty="0">
                          <a:latin typeface="Calibri"/>
                          <a:cs typeface="Calibri"/>
                        </a:rPr>
                        <a:t>Blue </a:t>
                      </a:r>
                      <a:r>
                        <a:rPr sz="2100" spc="15" dirty="0">
                          <a:latin typeface="Calibri"/>
                          <a:cs typeface="Calibri"/>
                        </a:rPr>
                        <a:t>= 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Grey</a:t>
                      </a:r>
                      <a:r>
                        <a:rPr sz="21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5" dirty="0">
                          <a:latin typeface="Calibri"/>
                          <a:cs typeface="Calibri"/>
                        </a:rPr>
                        <a:t>=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DB3"/>
                    </a:solidFill>
                  </a:tcPr>
                </a:tc>
                <a:tc>
                  <a:txBody>
                    <a:bodyPr/>
                    <a:lstStyle/>
                    <a:p>
                      <a:pPr marL="30480" marR="357505" indent="46355" algn="just">
                        <a:lnSpc>
                          <a:spcPct val="100600"/>
                        </a:lnSpc>
                        <a:spcBef>
                          <a:spcPts val="295"/>
                        </a:spcBef>
                      </a:pPr>
                      <a:r>
                        <a:rPr sz="2100" spc="-5" dirty="0">
                          <a:latin typeface="Calibri"/>
                          <a:cs typeface="Calibri"/>
                        </a:rPr>
                        <a:t>homozygous 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1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100" spc="-4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2100" spc="-1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us 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reference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D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45">
                <a:tc gridSpan="2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7F3">
                        <a:alpha val="7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30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32923640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7598"/>
            <a:ext cx="7924798" cy="513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5581227"/>
            <a:ext cx="7258050" cy="888365"/>
          </a:xfrm>
          <a:custGeom>
            <a:avLst/>
            <a:gdLst/>
            <a:ahLst/>
            <a:cxnLst/>
            <a:rect l="l" t="t" r="r" b="b"/>
            <a:pathLst>
              <a:path w="7258050" h="888364">
                <a:moveTo>
                  <a:pt x="0" y="0"/>
                </a:moveTo>
                <a:lnTo>
                  <a:pt x="7258050" y="0"/>
                </a:lnTo>
                <a:lnTo>
                  <a:pt x="7258050" y="887870"/>
                </a:lnTo>
                <a:lnTo>
                  <a:pt x="0" y="887870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780869"/>
            <a:ext cx="7258050" cy="1783080"/>
          </a:xfrm>
          <a:custGeom>
            <a:avLst/>
            <a:gdLst/>
            <a:ahLst/>
            <a:cxnLst/>
            <a:rect l="l" t="t" r="r" b="b"/>
            <a:pathLst>
              <a:path w="7258050" h="1783079">
                <a:moveTo>
                  <a:pt x="0" y="0"/>
                </a:moveTo>
                <a:lnTo>
                  <a:pt x="7258050" y="0"/>
                </a:lnTo>
                <a:lnTo>
                  <a:pt x="7258050" y="1782469"/>
                </a:lnTo>
                <a:lnTo>
                  <a:pt x="0" y="178246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1464" y="3563337"/>
            <a:ext cx="1290320" cy="2018030"/>
          </a:xfrm>
          <a:custGeom>
            <a:avLst/>
            <a:gdLst/>
            <a:ahLst/>
            <a:cxnLst/>
            <a:rect l="l" t="t" r="r" b="b"/>
            <a:pathLst>
              <a:path w="1290320" h="2018029">
                <a:moveTo>
                  <a:pt x="0" y="0"/>
                </a:moveTo>
                <a:lnTo>
                  <a:pt x="1290320" y="0"/>
                </a:lnTo>
                <a:lnTo>
                  <a:pt x="1290320" y="2017889"/>
                </a:lnTo>
                <a:lnTo>
                  <a:pt x="0" y="201788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7584" y="3401907"/>
            <a:ext cx="1196771" cy="1485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2544" y="3396862"/>
            <a:ext cx="1207135" cy="1496060"/>
          </a:xfrm>
          <a:custGeom>
            <a:avLst/>
            <a:gdLst/>
            <a:ahLst/>
            <a:cxnLst/>
            <a:rect l="l" t="t" r="r" b="b"/>
            <a:pathLst>
              <a:path w="1207134" h="1496060">
                <a:moveTo>
                  <a:pt x="0" y="0"/>
                </a:moveTo>
                <a:lnTo>
                  <a:pt x="1206851" y="0"/>
                </a:lnTo>
                <a:lnTo>
                  <a:pt x="1206851" y="1495757"/>
                </a:lnTo>
                <a:lnTo>
                  <a:pt x="0" y="1495757"/>
                </a:lnTo>
                <a:lnTo>
                  <a:pt x="0" y="0"/>
                </a:lnTo>
                <a:close/>
              </a:path>
            </a:pathLst>
          </a:custGeom>
          <a:ln w="1008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8300" y="3729566"/>
            <a:ext cx="677333" cy="46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74266" y="3848364"/>
            <a:ext cx="403860" cy="182880"/>
          </a:xfrm>
          <a:custGeom>
            <a:avLst/>
            <a:gdLst/>
            <a:ahLst/>
            <a:cxnLst/>
            <a:rect l="l" t="t" r="r" b="b"/>
            <a:pathLst>
              <a:path w="403860" h="182879">
                <a:moveTo>
                  <a:pt x="166190" y="0"/>
                </a:moveTo>
                <a:lnTo>
                  <a:pt x="155801" y="1337"/>
                </a:lnTo>
                <a:lnTo>
                  <a:pt x="153226" y="2186"/>
                </a:lnTo>
                <a:lnTo>
                  <a:pt x="0" y="91647"/>
                </a:lnTo>
                <a:lnTo>
                  <a:pt x="150822" y="179703"/>
                </a:lnTo>
                <a:lnTo>
                  <a:pt x="158399" y="182291"/>
                </a:lnTo>
                <a:lnTo>
                  <a:pt x="166112" y="181787"/>
                </a:lnTo>
                <a:lnTo>
                  <a:pt x="173073" y="178426"/>
                </a:lnTo>
                <a:lnTo>
                  <a:pt x="178395" y="172440"/>
                </a:lnTo>
                <a:lnTo>
                  <a:pt x="180981" y="164856"/>
                </a:lnTo>
                <a:lnTo>
                  <a:pt x="180478" y="157137"/>
                </a:lnTo>
                <a:lnTo>
                  <a:pt x="177120" y="150170"/>
                </a:lnTo>
                <a:lnTo>
                  <a:pt x="171140" y="144843"/>
                </a:lnTo>
                <a:lnTo>
                  <a:pt x="114588" y="111826"/>
                </a:lnTo>
                <a:lnTo>
                  <a:pt x="403318" y="111824"/>
                </a:lnTo>
                <a:lnTo>
                  <a:pt x="403318" y="71467"/>
                </a:lnTo>
                <a:lnTo>
                  <a:pt x="114588" y="71467"/>
                </a:lnTo>
                <a:lnTo>
                  <a:pt x="171138" y="38450"/>
                </a:lnTo>
                <a:lnTo>
                  <a:pt x="177119" y="33123"/>
                </a:lnTo>
                <a:lnTo>
                  <a:pt x="180478" y="26156"/>
                </a:lnTo>
                <a:lnTo>
                  <a:pt x="180981" y="18437"/>
                </a:lnTo>
                <a:lnTo>
                  <a:pt x="178395" y="10853"/>
                </a:lnTo>
                <a:lnTo>
                  <a:pt x="174188" y="3633"/>
                </a:lnTo>
                <a:lnTo>
                  <a:pt x="1661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64414" y="3839954"/>
            <a:ext cx="322580" cy="200660"/>
          </a:xfrm>
          <a:custGeom>
            <a:avLst/>
            <a:gdLst/>
            <a:ahLst/>
            <a:cxnLst/>
            <a:rect l="l" t="t" r="r" b="b"/>
            <a:pathLst>
              <a:path w="322579" h="200660">
                <a:moveTo>
                  <a:pt x="0" y="100060"/>
                </a:moveTo>
                <a:lnTo>
                  <a:pt x="31119" y="40965"/>
                </a:lnTo>
                <a:lnTo>
                  <a:pt x="66034" y="19305"/>
                </a:lnTo>
                <a:lnTo>
                  <a:pt x="110309" y="5101"/>
                </a:lnTo>
                <a:lnTo>
                  <a:pt x="161290" y="0"/>
                </a:lnTo>
                <a:lnTo>
                  <a:pt x="212270" y="5101"/>
                </a:lnTo>
                <a:lnTo>
                  <a:pt x="256545" y="19305"/>
                </a:lnTo>
                <a:lnTo>
                  <a:pt x="291460" y="40965"/>
                </a:lnTo>
                <a:lnTo>
                  <a:pt x="314357" y="68433"/>
                </a:lnTo>
                <a:lnTo>
                  <a:pt x="322580" y="100060"/>
                </a:lnTo>
                <a:lnTo>
                  <a:pt x="314357" y="131687"/>
                </a:lnTo>
                <a:lnTo>
                  <a:pt x="291460" y="159154"/>
                </a:lnTo>
                <a:lnTo>
                  <a:pt x="256545" y="180814"/>
                </a:lnTo>
                <a:lnTo>
                  <a:pt x="212270" y="195019"/>
                </a:lnTo>
                <a:lnTo>
                  <a:pt x="161290" y="200120"/>
                </a:lnTo>
                <a:lnTo>
                  <a:pt x="110309" y="195019"/>
                </a:lnTo>
                <a:lnTo>
                  <a:pt x="66034" y="180814"/>
                </a:lnTo>
                <a:lnTo>
                  <a:pt x="31119" y="159154"/>
                </a:lnTo>
                <a:lnTo>
                  <a:pt x="8222" y="131687"/>
                </a:lnTo>
                <a:lnTo>
                  <a:pt x="0" y="100060"/>
                </a:lnTo>
                <a:close/>
              </a:path>
            </a:pathLst>
          </a:custGeom>
          <a:ln w="4034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7154" y="430371"/>
            <a:ext cx="542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65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2107501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7598"/>
            <a:ext cx="7924798" cy="5139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5581227"/>
            <a:ext cx="7258050" cy="888365"/>
          </a:xfrm>
          <a:custGeom>
            <a:avLst/>
            <a:gdLst/>
            <a:ahLst/>
            <a:cxnLst/>
            <a:rect l="l" t="t" r="r" b="b"/>
            <a:pathLst>
              <a:path w="7258050" h="888364">
                <a:moveTo>
                  <a:pt x="0" y="0"/>
                </a:moveTo>
                <a:lnTo>
                  <a:pt x="7258050" y="0"/>
                </a:lnTo>
                <a:lnTo>
                  <a:pt x="7258050" y="887870"/>
                </a:lnTo>
                <a:lnTo>
                  <a:pt x="0" y="887870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780869"/>
            <a:ext cx="7258050" cy="1783080"/>
          </a:xfrm>
          <a:custGeom>
            <a:avLst/>
            <a:gdLst/>
            <a:ahLst/>
            <a:cxnLst/>
            <a:rect l="l" t="t" r="r" b="b"/>
            <a:pathLst>
              <a:path w="7258050" h="1783079">
                <a:moveTo>
                  <a:pt x="0" y="0"/>
                </a:moveTo>
                <a:lnTo>
                  <a:pt x="7258050" y="0"/>
                </a:lnTo>
                <a:lnTo>
                  <a:pt x="7258050" y="1782469"/>
                </a:lnTo>
                <a:lnTo>
                  <a:pt x="0" y="178246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5064" y="3563337"/>
            <a:ext cx="5974715" cy="2018030"/>
          </a:xfrm>
          <a:custGeom>
            <a:avLst/>
            <a:gdLst/>
            <a:ahLst/>
            <a:cxnLst/>
            <a:rect l="l" t="t" r="r" b="b"/>
            <a:pathLst>
              <a:path w="5974715" h="2018029">
                <a:moveTo>
                  <a:pt x="0" y="0"/>
                </a:moveTo>
                <a:lnTo>
                  <a:pt x="5974450" y="0"/>
                </a:lnTo>
                <a:lnTo>
                  <a:pt x="5974450" y="2017889"/>
                </a:lnTo>
                <a:lnTo>
                  <a:pt x="0" y="201788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6300" y="2433320"/>
            <a:ext cx="3467735" cy="1076325"/>
          </a:xfrm>
          <a:custGeom>
            <a:avLst/>
            <a:gdLst/>
            <a:ahLst/>
            <a:cxnLst/>
            <a:rect l="l" t="t" r="r" b="b"/>
            <a:pathLst>
              <a:path w="3467734" h="1076325">
                <a:moveTo>
                  <a:pt x="0" y="0"/>
                </a:moveTo>
                <a:lnTo>
                  <a:pt x="3467734" y="0"/>
                </a:lnTo>
                <a:lnTo>
                  <a:pt x="3467734" y="1075850"/>
                </a:lnTo>
                <a:lnTo>
                  <a:pt x="0" y="1075850"/>
                </a:lnTo>
                <a:lnTo>
                  <a:pt x="0" y="0"/>
                </a:lnTo>
                <a:close/>
              </a:path>
            </a:pathLst>
          </a:custGeom>
          <a:solidFill>
            <a:srgbClr val="FFFD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6300" y="2433320"/>
            <a:ext cx="3467735" cy="1076325"/>
          </a:xfrm>
          <a:prstGeom prst="rect">
            <a:avLst/>
          </a:prstGeom>
          <a:ln w="10088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95"/>
              </a:spcBef>
            </a:pPr>
            <a:r>
              <a:rPr sz="2100" b="1" spc="5" dirty="0">
                <a:latin typeface="Calibri"/>
                <a:cs typeface="Calibri"/>
              </a:rPr>
              <a:t>Sample</a:t>
            </a:r>
            <a:r>
              <a:rPr sz="2100" b="1" spc="-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information</a:t>
            </a:r>
            <a:endParaRPr sz="2100">
              <a:latin typeface="Calibri"/>
              <a:cs typeface="Calibri"/>
            </a:endParaRPr>
          </a:p>
          <a:p>
            <a:pPr marL="300355" indent="-144145">
              <a:lnSpc>
                <a:spcPct val="100000"/>
              </a:lnSpc>
              <a:spcBef>
                <a:spcPts val="20"/>
              </a:spcBef>
              <a:buChar char="-"/>
              <a:tabLst>
                <a:tab pos="300990" algn="l"/>
              </a:tabLst>
            </a:pPr>
            <a:r>
              <a:rPr sz="2100" dirty="0">
                <a:latin typeface="Calibri"/>
                <a:cs typeface="Calibri"/>
              </a:rPr>
              <a:t>Meta </a:t>
            </a:r>
            <a:r>
              <a:rPr sz="2100" spc="-5" dirty="0">
                <a:latin typeface="Calibri"/>
                <a:cs typeface="Calibri"/>
              </a:rPr>
              <a:t>data </a:t>
            </a:r>
            <a:r>
              <a:rPr sz="2100" spc="10" dirty="0">
                <a:latin typeface="Calibri"/>
                <a:cs typeface="Calibri"/>
              </a:rPr>
              <a:t>on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samples.</a:t>
            </a:r>
            <a:endParaRPr sz="2100">
              <a:latin typeface="Calibri"/>
              <a:cs typeface="Calibri"/>
            </a:endParaRPr>
          </a:p>
          <a:p>
            <a:pPr marL="300355" indent="-144145">
              <a:lnSpc>
                <a:spcPct val="100000"/>
              </a:lnSpc>
              <a:spcBef>
                <a:spcPts val="15"/>
              </a:spcBef>
              <a:buChar char="-"/>
              <a:tabLst>
                <a:tab pos="300990" algn="l"/>
              </a:tabLst>
            </a:pPr>
            <a:r>
              <a:rPr sz="2100" spc="10" dirty="0">
                <a:latin typeface="Calibri"/>
                <a:cs typeface="Calibri"/>
              </a:rPr>
              <a:t>Used </a:t>
            </a:r>
            <a:r>
              <a:rPr sz="2100" spc="-10" dirty="0">
                <a:latin typeface="Calibri"/>
                <a:cs typeface="Calibri"/>
              </a:rPr>
              <a:t>for </a:t>
            </a:r>
            <a:r>
              <a:rPr sz="2100" spc="5" dirty="0">
                <a:latin typeface="Calibri"/>
                <a:cs typeface="Calibri"/>
              </a:rPr>
              <a:t>sorting </a:t>
            </a:r>
            <a:r>
              <a:rPr sz="2100" spc="20" dirty="0">
                <a:latin typeface="Calibri"/>
                <a:cs typeface="Calibri"/>
              </a:rPr>
              <a:t>&amp;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grouping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05100" y="2899833"/>
            <a:ext cx="770466" cy="753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2361" y="2931080"/>
            <a:ext cx="497840" cy="471170"/>
          </a:xfrm>
          <a:custGeom>
            <a:avLst/>
            <a:gdLst/>
            <a:ahLst/>
            <a:cxnLst/>
            <a:rect l="l" t="t" r="r" b="b"/>
            <a:pathLst>
              <a:path w="497839" h="471170">
                <a:moveTo>
                  <a:pt x="66542" y="288952"/>
                </a:moveTo>
                <a:lnTo>
                  <a:pt x="59172" y="291282"/>
                </a:lnTo>
                <a:lnTo>
                  <a:pt x="53213" y="296208"/>
                </a:lnTo>
                <a:lnTo>
                  <a:pt x="49470" y="303292"/>
                </a:lnTo>
                <a:lnTo>
                  <a:pt x="0" y="470890"/>
                </a:lnTo>
                <a:lnTo>
                  <a:pt x="170112" y="431493"/>
                </a:lnTo>
                <a:lnTo>
                  <a:pt x="177401" y="428177"/>
                </a:lnTo>
                <a:lnTo>
                  <a:pt x="182670" y="422518"/>
                </a:lnTo>
                <a:lnTo>
                  <a:pt x="185435" y="415294"/>
                </a:lnTo>
                <a:lnTo>
                  <a:pt x="185209" y="407285"/>
                </a:lnTo>
                <a:lnTo>
                  <a:pt x="185055" y="406947"/>
                </a:lnTo>
                <a:lnTo>
                  <a:pt x="97237" y="406947"/>
                </a:lnTo>
                <a:lnTo>
                  <a:pt x="128402" y="377568"/>
                </a:lnTo>
                <a:lnTo>
                  <a:pt x="69592" y="377568"/>
                </a:lnTo>
                <a:lnTo>
                  <a:pt x="88140" y="314726"/>
                </a:lnTo>
                <a:lnTo>
                  <a:pt x="88844" y="306744"/>
                </a:lnTo>
                <a:lnTo>
                  <a:pt x="86516" y="299367"/>
                </a:lnTo>
                <a:lnTo>
                  <a:pt x="81594" y="293403"/>
                </a:lnTo>
                <a:lnTo>
                  <a:pt x="74517" y="289657"/>
                </a:lnTo>
                <a:lnTo>
                  <a:pt x="66542" y="288952"/>
                </a:lnTo>
                <a:close/>
              </a:path>
              <a:path w="497839" h="471170">
                <a:moveTo>
                  <a:pt x="169025" y="391948"/>
                </a:moveTo>
                <a:lnTo>
                  <a:pt x="161022" y="392174"/>
                </a:lnTo>
                <a:lnTo>
                  <a:pt x="97237" y="406947"/>
                </a:lnTo>
                <a:lnTo>
                  <a:pt x="185055" y="406947"/>
                </a:lnTo>
                <a:lnTo>
                  <a:pt x="181896" y="399989"/>
                </a:lnTo>
                <a:lnTo>
                  <a:pt x="176242" y="394715"/>
                </a:lnTo>
                <a:lnTo>
                  <a:pt x="169025" y="391948"/>
                </a:lnTo>
                <a:close/>
              </a:path>
              <a:path w="497839" h="471170">
                <a:moveTo>
                  <a:pt x="470115" y="0"/>
                </a:moveTo>
                <a:lnTo>
                  <a:pt x="69592" y="377568"/>
                </a:lnTo>
                <a:lnTo>
                  <a:pt x="128402" y="377568"/>
                </a:lnTo>
                <a:lnTo>
                  <a:pt x="497761" y="29378"/>
                </a:lnTo>
                <a:lnTo>
                  <a:pt x="4701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3580084"/>
            <a:ext cx="2016125" cy="1728470"/>
          </a:xfrm>
          <a:custGeom>
            <a:avLst/>
            <a:gdLst/>
            <a:ahLst/>
            <a:cxnLst/>
            <a:rect l="l" t="t" r="r" b="b"/>
            <a:pathLst>
              <a:path w="2016125" h="1728470">
                <a:moveTo>
                  <a:pt x="0" y="0"/>
                </a:moveTo>
                <a:lnTo>
                  <a:pt x="2016125" y="0"/>
                </a:lnTo>
                <a:lnTo>
                  <a:pt x="2016125" y="1727880"/>
                </a:lnTo>
                <a:lnTo>
                  <a:pt x="0" y="1727880"/>
                </a:lnTo>
                <a:lnTo>
                  <a:pt x="0" y="0"/>
                </a:lnTo>
                <a:close/>
              </a:path>
            </a:pathLst>
          </a:custGeom>
          <a:solidFill>
            <a:srgbClr val="FFFD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16300" y="3580084"/>
            <a:ext cx="2016125" cy="1728470"/>
          </a:xfrm>
          <a:prstGeom prst="rect">
            <a:avLst/>
          </a:prstGeom>
          <a:ln w="10085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05"/>
              </a:spcBef>
            </a:pPr>
            <a:r>
              <a:rPr sz="2100" spc="5" dirty="0">
                <a:latin typeface="Calibri"/>
                <a:cs typeface="Calibri"/>
              </a:rPr>
              <a:t>In this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example:</a:t>
            </a:r>
            <a:endParaRPr sz="2100">
              <a:latin typeface="Calibri"/>
              <a:cs typeface="Calibri"/>
            </a:endParaRPr>
          </a:p>
          <a:p>
            <a:pPr marL="399415" indent="-2095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400050" algn="l"/>
              </a:tabLst>
            </a:pPr>
            <a:r>
              <a:rPr sz="2100" spc="10" dirty="0">
                <a:latin typeface="Calibri"/>
                <a:cs typeface="Calibri"/>
              </a:rPr>
              <a:t>sample</a:t>
            </a:r>
            <a:endParaRPr sz="2100">
              <a:latin typeface="Calibri"/>
              <a:cs typeface="Calibri"/>
            </a:endParaRPr>
          </a:p>
          <a:p>
            <a:pPr marL="399415" indent="-2095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400050" algn="l"/>
              </a:tabLst>
            </a:pPr>
            <a:r>
              <a:rPr sz="2100" spc="5" dirty="0">
                <a:latin typeface="Calibri"/>
                <a:cs typeface="Calibri"/>
              </a:rPr>
              <a:t>pop</a:t>
            </a:r>
            <a:endParaRPr sz="2100">
              <a:latin typeface="Calibri"/>
              <a:cs typeface="Calibri"/>
            </a:endParaRPr>
          </a:p>
          <a:p>
            <a:pPr marL="399415" indent="-2095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400050" algn="l"/>
              </a:tabLst>
            </a:pPr>
            <a:r>
              <a:rPr sz="2100" spc="5" dirty="0">
                <a:latin typeface="Calibri"/>
                <a:cs typeface="Calibri"/>
              </a:rPr>
              <a:t>super_pop</a:t>
            </a:r>
            <a:endParaRPr sz="2100">
              <a:latin typeface="Calibri"/>
              <a:cs typeface="Calibri"/>
            </a:endParaRPr>
          </a:p>
          <a:p>
            <a:pPr marL="399415" indent="-2095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400050" algn="l"/>
              </a:tabLst>
            </a:pPr>
            <a:r>
              <a:rPr sz="2100" spc="5" dirty="0">
                <a:latin typeface="Calibri"/>
                <a:cs typeface="Calibri"/>
              </a:rPr>
              <a:t>gender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92867" y="3272366"/>
            <a:ext cx="9779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1013" y="3317437"/>
            <a:ext cx="844550" cy="2602230"/>
          </a:xfrm>
          <a:custGeom>
            <a:avLst/>
            <a:gdLst/>
            <a:ahLst/>
            <a:cxnLst/>
            <a:rect l="l" t="t" r="r" b="b"/>
            <a:pathLst>
              <a:path w="844550" h="2602229">
                <a:moveTo>
                  <a:pt x="0" y="1300834"/>
                </a:moveTo>
                <a:lnTo>
                  <a:pt x="584" y="1231748"/>
                </a:lnTo>
                <a:lnTo>
                  <a:pt x="2320" y="1163602"/>
                </a:lnTo>
                <a:lnTo>
                  <a:pt x="5176" y="1096484"/>
                </a:lnTo>
                <a:lnTo>
                  <a:pt x="9125" y="1030485"/>
                </a:lnTo>
                <a:lnTo>
                  <a:pt x="14136" y="965695"/>
                </a:lnTo>
                <a:lnTo>
                  <a:pt x="20182" y="902204"/>
                </a:lnTo>
                <a:lnTo>
                  <a:pt x="27232" y="840102"/>
                </a:lnTo>
                <a:lnTo>
                  <a:pt x="35257" y="779478"/>
                </a:lnTo>
                <a:lnTo>
                  <a:pt x="44228" y="720423"/>
                </a:lnTo>
                <a:lnTo>
                  <a:pt x="54117" y="663026"/>
                </a:lnTo>
                <a:lnTo>
                  <a:pt x="64894" y="607378"/>
                </a:lnTo>
                <a:lnTo>
                  <a:pt x="76529" y="553567"/>
                </a:lnTo>
                <a:lnTo>
                  <a:pt x="88994" y="501685"/>
                </a:lnTo>
                <a:lnTo>
                  <a:pt x="102259" y="451821"/>
                </a:lnTo>
                <a:lnTo>
                  <a:pt x="116296" y="404065"/>
                </a:lnTo>
                <a:lnTo>
                  <a:pt x="131075" y="358506"/>
                </a:lnTo>
                <a:lnTo>
                  <a:pt x="146567" y="315235"/>
                </a:lnTo>
                <a:lnTo>
                  <a:pt x="162742" y="274342"/>
                </a:lnTo>
                <a:lnTo>
                  <a:pt x="179572" y="235917"/>
                </a:lnTo>
                <a:lnTo>
                  <a:pt x="197028" y="200049"/>
                </a:lnTo>
                <a:lnTo>
                  <a:pt x="233699" y="136344"/>
                </a:lnTo>
                <a:lnTo>
                  <a:pt x="272522" y="83948"/>
                </a:lnTo>
                <a:lnTo>
                  <a:pt x="313263" y="43579"/>
                </a:lnTo>
                <a:lnTo>
                  <a:pt x="355690" y="15958"/>
                </a:lnTo>
                <a:lnTo>
                  <a:pt x="399568" y="1803"/>
                </a:lnTo>
                <a:lnTo>
                  <a:pt x="421979" y="0"/>
                </a:lnTo>
                <a:lnTo>
                  <a:pt x="444390" y="1803"/>
                </a:lnTo>
                <a:lnTo>
                  <a:pt x="488269" y="15958"/>
                </a:lnTo>
                <a:lnTo>
                  <a:pt x="530695" y="43579"/>
                </a:lnTo>
                <a:lnTo>
                  <a:pt x="571437" y="83948"/>
                </a:lnTo>
                <a:lnTo>
                  <a:pt x="610260" y="136344"/>
                </a:lnTo>
                <a:lnTo>
                  <a:pt x="646931" y="200049"/>
                </a:lnTo>
                <a:lnTo>
                  <a:pt x="664386" y="235917"/>
                </a:lnTo>
                <a:lnTo>
                  <a:pt x="681216" y="274342"/>
                </a:lnTo>
                <a:lnTo>
                  <a:pt x="697392" y="315235"/>
                </a:lnTo>
                <a:lnTo>
                  <a:pt x="712884" y="358506"/>
                </a:lnTo>
                <a:lnTo>
                  <a:pt x="727662" y="404065"/>
                </a:lnTo>
                <a:lnTo>
                  <a:pt x="741699" y="451821"/>
                </a:lnTo>
                <a:lnTo>
                  <a:pt x="754965" y="501685"/>
                </a:lnTo>
                <a:lnTo>
                  <a:pt x="767429" y="553567"/>
                </a:lnTo>
                <a:lnTo>
                  <a:pt x="779065" y="607378"/>
                </a:lnTo>
                <a:lnTo>
                  <a:pt x="789841" y="663026"/>
                </a:lnTo>
                <a:lnTo>
                  <a:pt x="799730" y="720423"/>
                </a:lnTo>
                <a:lnTo>
                  <a:pt x="808702" y="779478"/>
                </a:lnTo>
                <a:lnTo>
                  <a:pt x="816727" y="840102"/>
                </a:lnTo>
                <a:lnTo>
                  <a:pt x="823777" y="902204"/>
                </a:lnTo>
                <a:lnTo>
                  <a:pt x="829822" y="965695"/>
                </a:lnTo>
                <a:lnTo>
                  <a:pt x="834834" y="1030485"/>
                </a:lnTo>
                <a:lnTo>
                  <a:pt x="838782" y="1096484"/>
                </a:lnTo>
                <a:lnTo>
                  <a:pt x="841639" y="1163602"/>
                </a:lnTo>
                <a:lnTo>
                  <a:pt x="843374" y="1231748"/>
                </a:lnTo>
                <a:lnTo>
                  <a:pt x="843959" y="1300834"/>
                </a:lnTo>
                <a:lnTo>
                  <a:pt x="843374" y="1369920"/>
                </a:lnTo>
                <a:lnTo>
                  <a:pt x="841639" y="1438067"/>
                </a:lnTo>
                <a:lnTo>
                  <a:pt x="838782" y="1505185"/>
                </a:lnTo>
                <a:lnTo>
                  <a:pt x="834834" y="1571183"/>
                </a:lnTo>
                <a:lnTo>
                  <a:pt x="829822" y="1635973"/>
                </a:lnTo>
                <a:lnTo>
                  <a:pt x="823777" y="1699464"/>
                </a:lnTo>
                <a:lnTo>
                  <a:pt x="816727" y="1761566"/>
                </a:lnTo>
                <a:lnTo>
                  <a:pt x="808702" y="1822190"/>
                </a:lnTo>
                <a:lnTo>
                  <a:pt x="799730" y="1881245"/>
                </a:lnTo>
                <a:lnTo>
                  <a:pt x="789841" y="1938642"/>
                </a:lnTo>
                <a:lnTo>
                  <a:pt x="779065" y="1994291"/>
                </a:lnTo>
                <a:lnTo>
                  <a:pt x="767429" y="2048101"/>
                </a:lnTo>
                <a:lnTo>
                  <a:pt x="754965" y="2099983"/>
                </a:lnTo>
                <a:lnTo>
                  <a:pt x="741699" y="2149847"/>
                </a:lnTo>
                <a:lnTo>
                  <a:pt x="727662" y="2197603"/>
                </a:lnTo>
                <a:lnTo>
                  <a:pt x="712884" y="2243162"/>
                </a:lnTo>
                <a:lnTo>
                  <a:pt x="697392" y="2286433"/>
                </a:lnTo>
                <a:lnTo>
                  <a:pt x="681216" y="2327326"/>
                </a:lnTo>
                <a:lnTo>
                  <a:pt x="664386" y="2365751"/>
                </a:lnTo>
                <a:lnTo>
                  <a:pt x="646931" y="2401619"/>
                </a:lnTo>
                <a:lnTo>
                  <a:pt x="610260" y="2465324"/>
                </a:lnTo>
                <a:lnTo>
                  <a:pt x="571437" y="2517720"/>
                </a:lnTo>
                <a:lnTo>
                  <a:pt x="530695" y="2558088"/>
                </a:lnTo>
                <a:lnTo>
                  <a:pt x="488269" y="2585710"/>
                </a:lnTo>
                <a:lnTo>
                  <a:pt x="444390" y="2599865"/>
                </a:lnTo>
                <a:lnTo>
                  <a:pt x="421979" y="2601668"/>
                </a:lnTo>
                <a:lnTo>
                  <a:pt x="399568" y="2599865"/>
                </a:lnTo>
                <a:lnTo>
                  <a:pt x="355690" y="2585710"/>
                </a:lnTo>
                <a:lnTo>
                  <a:pt x="313263" y="2558088"/>
                </a:lnTo>
                <a:lnTo>
                  <a:pt x="272522" y="2517720"/>
                </a:lnTo>
                <a:lnTo>
                  <a:pt x="233699" y="2465324"/>
                </a:lnTo>
                <a:lnTo>
                  <a:pt x="197028" y="2401619"/>
                </a:lnTo>
                <a:lnTo>
                  <a:pt x="179572" y="2365751"/>
                </a:lnTo>
                <a:lnTo>
                  <a:pt x="162742" y="2327326"/>
                </a:lnTo>
                <a:lnTo>
                  <a:pt x="146567" y="2286433"/>
                </a:lnTo>
                <a:lnTo>
                  <a:pt x="131075" y="2243162"/>
                </a:lnTo>
                <a:lnTo>
                  <a:pt x="116296" y="2197603"/>
                </a:lnTo>
                <a:lnTo>
                  <a:pt x="102259" y="2149847"/>
                </a:lnTo>
                <a:lnTo>
                  <a:pt x="88994" y="2099983"/>
                </a:lnTo>
                <a:lnTo>
                  <a:pt x="76529" y="2048101"/>
                </a:lnTo>
                <a:lnTo>
                  <a:pt x="64894" y="1994291"/>
                </a:lnTo>
                <a:lnTo>
                  <a:pt x="54117" y="1938642"/>
                </a:lnTo>
                <a:lnTo>
                  <a:pt x="44228" y="1881245"/>
                </a:lnTo>
                <a:lnTo>
                  <a:pt x="35257" y="1822190"/>
                </a:lnTo>
                <a:lnTo>
                  <a:pt x="27232" y="1761566"/>
                </a:lnTo>
                <a:lnTo>
                  <a:pt x="20182" y="1699464"/>
                </a:lnTo>
                <a:lnTo>
                  <a:pt x="14136" y="1635973"/>
                </a:lnTo>
                <a:lnTo>
                  <a:pt x="9125" y="1571183"/>
                </a:lnTo>
                <a:lnTo>
                  <a:pt x="5176" y="1505185"/>
                </a:lnTo>
                <a:lnTo>
                  <a:pt x="2320" y="1438067"/>
                </a:lnTo>
                <a:lnTo>
                  <a:pt x="584" y="1369920"/>
                </a:lnTo>
                <a:lnTo>
                  <a:pt x="0" y="1300834"/>
                </a:lnTo>
                <a:close/>
              </a:path>
            </a:pathLst>
          </a:custGeom>
          <a:ln w="403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dirty="0"/>
              <a:t>– </a:t>
            </a:r>
            <a:r>
              <a:rPr spc="-10" dirty="0"/>
              <a:t>sample</a:t>
            </a:r>
            <a:r>
              <a:rPr spc="-35" dirty="0"/>
              <a:t> </a:t>
            </a:r>
            <a:r>
              <a:rPr spc="-1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381255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701" y="1452665"/>
            <a:ext cx="8260080" cy="3213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Calibri"/>
                <a:cs typeface="Calibri"/>
              </a:rPr>
              <a:t>Sample </a:t>
            </a:r>
            <a:r>
              <a:rPr sz="2500" spc="5" dirty="0">
                <a:latin typeface="Calibri"/>
                <a:cs typeface="Calibri"/>
              </a:rPr>
              <a:t>information </a:t>
            </a:r>
            <a:r>
              <a:rPr sz="2500" spc="10" dirty="0">
                <a:latin typeface="Calibri"/>
                <a:cs typeface="Calibri"/>
              </a:rPr>
              <a:t>is </a:t>
            </a:r>
            <a:r>
              <a:rPr sz="2500" spc="15" dirty="0">
                <a:latin typeface="Calibri"/>
                <a:cs typeface="Calibri"/>
              </a:rPr>
              <a:t>defined </a:t>
            </a:r>
            <a:r>
              <a:rPr sz="2500" spc="10" dirty="0">
                <a:latin typeface="Calibri"/>
                <a:cs typeface="Calibri"/>
              </a:rPr>
              <a:t>in </a:t>
            </a:r>
            <a:r>
              <a:rPr sz="2500" spc="15" dirty="0">
                <a:latin typeface="Calibri"/>
                <a:cs typeface="Calibri"/>
              </a:rPr>
              <a:t>an auxiliary </a:t>
            </a:r>
            <a:r>
              <a:rPr sz="2500" spc="10" dirty="0">
                <a:latin typeface="Calibri"/>
                <a:cs typeface="Calibri"/>
              </a:rPr>
              <a:t>tab-delimited file.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alibri"/>
              <a:cs typeface="Calibri"/>
            </a:endParaRPr>
          </a:p>
          <a:p>
            <a:pPr marL="800100" indent="-303530">
              <a:lnSpc>
                <a:spcPct val="100000"/>
              </a:lnSpc>
              <a:buFont typeface="Arial"/>
              <a:buChar char="•"/>
              <a:tabLst>
                <a:tab pos="800100" algn="l"/>
                <a:tab pos="800735" algn="l"/>
              </a:tabLst>
            </a:pPr>
            <a:r>
              <a:rPr sz="2500" spc="-5" dirty="0">
                <a:latin typeface="Calibri"/>
                <a:cs typeface="Calibri"/>
              </a:rPr>
              <a:t>First </a:t>
            </a:r>
            <a:r>
              <a:rPr sz="2500" b="1" dirty="0">
                <a:latin typeface="Calibri"/>
                <a:cs typeface="Calibri"/>
              </a:rPr>
              <a:t>row </a:t>
            </a:r>
            <a:r>
              <a:rPr sz="2500" spc="10" dirty="0">
                <a:latin typeface="Calibri"/>
                <a:cs typeface="Calibri"/>
              </a:rPr>
              <a:t>defines </a:t>
            </a:r>
            <a:r>
              <a:rPr sz="2500" spc="15" dirty="0">
                <a:latin typeface="Calibri"/>
                <a:cs typeface="Calibri"/>
              </a:rPr>
              <a:t>the </a:t>
            </a:r>
            <a:r>
              <a:rPr sz="2500" spc="5" dirty="0">
                <a:latin typeface="Calibri"/>
                <a:cs typeface="Calibri"/>
              </a:rPr>
              <a:t>meta </a:t>
            </a:r>
            <a:r>
              <a:rPr sz="2500" dirty="0">
                <a:latin typeface="Calibri"/>
                <a:cs typeface="Calibri"/>
              </a:rPr>
              <a:t>data </a:t>
            </a:r>
            <a:r>
              <a:rPr sz="2500" spc="15" dirty="0">
                <a:latin typeface="Calibri"/>
                <a:cs typeface="Calibri"/>
              </a:rPr>
              <a:t>column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20" dirty="0">
                <a:latin typeface="Calibri"/>
                <a:cs typeface="Calibri"/>
              </a:rPr>
              <a:t>names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500">
              <a:latin typeface="Calibri"/>
              <a:cs typeface="Calibri"/>
            </a:endParaRPr>
          </a:p>
          <a:p>
            <a:pPr marL="981710" marR="2692400" indent="-485140">
              <a:lnSpc>
                <a:spcPct val="101200"/>
              </a:lnSpc>
              <a:buFont typeface="Arial"/>
              <a:buChar char="•"/>
              <a:tabLst>
                <a:tab pos="800100" algn="l"/>
                <a:tab pos="800735" algn="l"/>
              </a:tabLst>
            </a:pPr>
            <a:r>
              <a:rPr sz="2500" spc="-5" dirty="0">
                <a:latin typeface="Calibri"/>
                <a:cs typeface="Calibri"/>
              </a:rPr>
              <a:t>First </a:t>
            </a:r>
            <a:r>
              <a:rPr sz="2500" b="1" spc="15" dirty="0">
                <a:latin typeface="Calibri"/>
                <a:cs typeface="Calibri"/>
              </a:rPr>
              <a:t>column </a:t>
            </a:r>
            <a:r>
              <a:rPr sz="2500" spc="5" dirty="0">
                <a:latin typeface="Calibri"/>
                <a:cs typeface="Calibri"/>
              </a:rPr>
              <a:t>contains </a:t>
            </a:r>
            <a:r>
              <a:rPr sz="2500" spc="15" dirty="0">
                <a:latin typeface="Calibri"/>
                <a:cs typeface="Calibri"/>
              </a:rPr>
              <a:t>sample </a:t>
            </a:r>
            <a:r>
              <a:rPr sz="2500" spc="20" dirty="0">
                <a:latin typeface="Calibri"/>
                <a:cs typeface="Calibri"/>
              </a:rPr>
              <a:t>names  </a:t>
            </a:r>
            <a:r>
              <a:rPr sz="2500" spc="10" dirty="0">
                <a:latin typeface="Calibri"/>
                <a:cs typeface="Calibri"/>
              </a:rPr>
              <a:t>(must </a:t>
            </a:r>
            <a:r>
              <a:rPr sz="2500" spc="5" dirty="0">
                <a:latin typeface="Calibri"/>
                <a:cs typeface="Calibri"/>
              </a:rPr>
              <a:t>match </a:t>
            </a:r>
            <a:r>
              <a:rPr sz="2500" spc="10" dirty="0">
                <a:latin typeface="Calibri"/>
                <a:cs typeface="Calibri"/>
              </a:rPr>
              <a:t>VCF </a:t>
            </a:r>
            <a:r>
              <a:rPr sz="2500" spc="15" dirty="0">
                <a:latin typeface="Calibri"/>
                <a:cs typeface="Calibri"/>
              </a:rPr>
              <a:t>sample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20" dirty="0">
                <a:latin typeface="Calibri"/>
                <a:cs typeface="Calibri"/>
              </a:rPr>
              <a:t>names)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Example: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9580" y="4406650"/>
            <a:ext cx="4879587" cy="2136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14166" y="4301066"/>
            <a:ext cx="694266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38428" y="4506897"/>
            <a:ext cx="424815" cy="255904"/>
          </a:xfrm>
          <a:custGeom>
            <a:avLst/>
            <a:gdLst/>
            <a:ahLst/>
            <a:cxnLst/>
            <a:rect l="l" t="t" r="r" b="b"/>
            <a:pathLst>
              <a:path w="424815" h="255904">
                <a:moveTo>
                  <a:pt x="171233" y="76166"/>
                </a:moveTo>
                <a:lnTo>
                  <a:pt x="89649" y="76166"/>
                </a:lnTo>
                <a:lnTo>
                  <a:pt x="404594" y="255379"/>
                </a:lnTo>
                <a:lnTo>
                  <a:pt x="424522" y="220295"/>
                </a:lnTo>
                <a:lnTo>
                  <a:pt x="171233" y="76166"/>
                </a:lnTo>
                <a:close/>
              </a:path>
              <a:path w="424815" h="255904">
                <a:moveTo>
                  <a:pt x="174595" y="0"/>
                </a:moveTo>
                <a:lnTo>
                  <a:pt x="0" y="1941"/>
                </a:lnTo>
                <a:lnTo>
                  <a:pt x="87629" y="153098"/>
                </a:lnTo>
                <a:lnTo>
                  <a:pt x="92938" y="159096"/>
                </a:lnTo>
                <a:lnTo>
                  <a:pt x="99892" y="162473"/>
                </a:lnTo>
                <a:lnTo>
                  <a:pt x="107603" y="162995"/>
                </a:lnTo>
                <a:lnTo>
                  <a:pt x="115186" y="160425"/>
                </a:lnTo>
                <a:lnTo>
                  <a:pt x="89649" y="76166"/>
                </a:lnTo>
                <a:lnTo>
                  <a:pt x="171233" y="76166"/>
                </a:lnTo>
                <a:lnTo>
                  <a:pt x="109578" y="41083"/>
                </a:lnTo>
                <a:lnTo>
                  <a:pt x="175044" y="40354"/>
                </a:lnTo>
                <a:lnTo>
                  <a:pt x="182873" y="38681"/>
                </a:lnTo>
                <a:lnTo>
                  <a:pt x="189233" y="34286"/>
                </a:lnTo>
                <a:lnTo>
                  <a:pt x="193482" y="27824"/>
                </a:lnTo>
                <a:lnTo>
                  <a:pt x="194979" y="19952"/>
                </a:lnTo>
                <a:lnTo>
                  <a:pt x="193308" y="12116"/>
                </a:lnTo>
                <a:lnTo>
                  <a:pt x="188916" y="5750"/>
                </a:lnTo>
                <a:lnTo>
                  <a:pt x="182460" y="1497"/>
                </a:lnTo>
                <a:lnTo>
                  <a:pt x="1745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1967" y="4317999"/>
            <a:ext cx="5177367" cy="410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2570" y="4348393"/>
            <a:ext cx="5076190" cy="298450"/>
          </a:xfrm>
          <a:custGeom>
            <a:avLst/>
            <a:gdLst/>
            <a:ahLst/>
            <a:cxnLst/>
            <a:rect l="l" t="t" r="r" b="b"/>
            <a:pathLst>
              <a:path w="5076190" h="298450">
                <a:moveTo>
                  <a:pt x="0" y="0"/>
                </a:moveTo>
                <a:lnTo>
                  <a:pt x="5075939" y="0"/>
                </a:lnTo>
                <a:lnTo>
                  <a:pt x="5075939" y="298027"/>
                </a:lnTo>
                <a:lnTo>
                  <a:pt x="0" y="298027"/>
                </a:lnTo>
                <a:lnTo>
                  <a:pt x="0" y="0"/>
                </a:lnTo>
                <a:close/>
              </a:path>
            </a:pathLst>
          </a:custGeom>
          <a:solidFill>
            <a:srgbClr val="ABCEB9">
              <a:alpha val="188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2570" y="4348393"/>
            <a:ext cx="5076190" cy="298450"/>
          </a:xfrm>
          <a:custGeom>
            <a:avLst/>
            <a:gdLst/>
            <a:ahLst/>
            <a:cxnLst/>
            <a:rect l="l" t="t" r="r" b="b"/>
            <a:pathLst>
              <a:path w="5076190" h="298450">
                <a:moveTo>
                  <a:pt x="0" y="0"/>
                </a:moveTo>
                <a:lnTo>
                  <a:pt x="5075939" y="0"/>
                </a:lnTo>
                <a:lnTo>
                  <a:pt x="5075939" y="298026"/>
                </a:lnTo>
                <a:lnTo>
                  <a:pt x="0" y="298026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14389" y="4845432"/>
            <a:ext cx="1860550" cy="749935"/>
          </a:xfrm>
          <a:prstGeom prst="rect">
            <a:avLst/>
          </a:prstGeom>
          <a:solidFill>
            <a:srgbClr val="FFFDB3"/>
          </a:solidFill>
          <a:ln w="10088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 marR="153670">
              <a:lnSpc>
                <a:spcPct val="100600"/>
              </a:lnSpc>
              <a:spcBef>
                <a:spcPts val="300"/>
              </a:spcBef>
            </a:pPr>
            <a:r>
              <a:rPr sz="2100" dirty="0">
                <a:latin typeface="Calibri"/>
                <a:cs typeface="Calibri"/>
              </a:rPr>
              <a:t>Meta data  </a:t>
            </a:r>
            <a:r>
              <a:rPr sz="2100" spc="5" dirty="0">
                <a:latin typeface="Calibri"/>
                <a:cs typeface="Calibri"/>
              </a:rPr>
              <a:t>column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names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1967" y="4627033"/>
            <a:ext cx="1147233" cy="200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62570" y="4657684"/>
            <a:ext cx="1045210" cy="1896745"/>
          </a:xfrm>
          <a:custGeom>
            <a:avLst/>
            <a:gdLst/>
            <a:ahLst/>
            <a:cxnLst/>
            <a:rect l="l" t="t" r="r" b="b"/>
            <a:pathLst>
              <a:path w="1045210" h="1896745">
                <a:moveTo>
                  <a:pt x="0" y="0"/>
                </a:moveTo>
                <a:lnTo>
                  <a:pt x="1044624" y="0"/>
                </a:lnTo>
                <a:lnTo>
                  <a:pt x="1044624" y="1896310"/>
                </a:lnTo>
                <a:lnTo>
                  <a:pt x="0" y="1896310"/>
                </a:lnTo>
                <a:lnTo>
                  <a:pt x="0" y="0"/>
                </a:lnTo>
                <a:close/>
              </a:path>
            </a:pathLst>
          </a:custGeom>
          <a:solidFill>
            <a:srgbClr val="FDEADA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570" y="4657684"/>
            <a:ext cx="1045210" cy="1896745"/>
          </a:xfrm>
          <a:custGeom>
            <a:avLst/>
            <a:gdLst/>
            <a:ahLst/>
            <a:cxnLst/>
            <a:rect l="l" t="t" r="r" b="b"/>
            <a:pathLst>
              <a:path w="1045210" h="1896745">
                <a:moveTo>
                  <a:pt x="0" y="0"/>
                </a:moveTo>
                <a:lnTo>
                  <a:pt x="1044623" y="0"/>
                </a:lnTo>
                <a:lnTo>
                  <a:pt x="1044623" y="1896310"/>
                </a:lnTo>
                <a:lnTo>
                  <a:pt x="0" y="1896310"/>
                </a:lnTo>
                <a:lnTo>
                  <a:pt x="0" y="0"/>
                </a:lnTo>
                <a:close/>
              </a:path>
            </a:pathLst>
          </a:custGeom>
          <a:ln w="1008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5800" y="5422899"/>
            <a:ext cx="855133" cy="461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2226" y="5542896"/>
            <a:ext cx="582930" cy="182880"/>
          </a:xfrm>
          <a:custGeom>
            <a:avLst/>
            <a:gdLst/>
            <a:ahLst/>
            <a:cxnLst/>
            <a:rect l="l" t="t" r="r" b="b"/>
            <a:pathLst>
              <a:path w="582930" h="182879">
                <a:moveTo>
                  <a:pt x="547752" y="110770"/>
                </a:moveTo>
                <a:lnTo>
                  <a:pt x="467894" y="110770"/>
                </a:lnTo>
                <a:lnTo>
                  <a:pt x="411383" y="143855"/>
                </a:lnTo>
                <a:lnTo>
                  <a:pt x="405409" y="149190"/>
                </a:lnTo>
                <a:lnTo>
                  <a:pt x="402059" y="156161"/>
                </a:lnTo>
                <a:lnTo>
                  <a:pt x="401566" y="163881"/>
                </a:lnTo>
                <a:lnTo>
                  <a:pt x="404160" y="171462"/>
                </a:lnTo>
                <a:lnTo>
                  <a:pt x="408377" y="178676"/>
                </a:lnTo>
                <a:lnTo>
                  <a:pt x="416378" y="182300"/>
                </a:lnTo>
                <a:lnTo>
                  <a:pt x="426766" y="180950"/>
                </a:lnTo>
                <a:lnTo>
                  <a:pt x="429340" y="180098"/>
                </a:lnTo>
                <a:lnTo>
                  <a:pt x="547752" y="110770"/>
                </a:lnTo>
                <a:close/>
              </a:path>
              <a:path w="582930" h="182879">
                <a:moveTo>
                  <a:pt x="423950" y="0"/>
                </a:moveTo>
                <a:lnTo>
                  <a:pt x="416238" y="512"/>
                </a:lnTo>
                <a:lnTo>
                  <a:pt x="409281" y="3882"/>
                </a:lnTo>
                <a:lnTo>
                  <a:pt x="403965" y="9875"/>
                </a:lnTo>
                <a:lnTo>
                  <a:pt x="401388" y="17461"/>
                </a:lnTo>
                <a:lnTo>
                  <a:pt x="401901" y="25180"/>
                </a:lnTo>
                <a:lnTo>
                  <a:pt x="405268" y="32143"/>
                </a:lnTo>
                <a:lnTo>
                  <a:pt x="411255" y="37463"/>
                </a:lnTo>
                <a:lnTo>
                  <a:pt x="467846" y="70412"/>
                </a:lnTo>
                <a:lnTo>
                  <a:pt x="0" y="70978"/>
                </a:lnTo>
                <a:lnTo>
                  <a:pt x="48" y="111336"/>
                </a:lnTo>
                <a:lnTo>
                  <a:pt x="547752" y="110770"/>
                </a:lnTo>
                <a:lnTo>
                  <a:pt x="582457" y="90451"/>
                </a:lnTo>
                <a:lnTo>
                  <a:pt x="431530" y="2579"/>
                </a:lnTo>
                <a:lnTo>
                  <a:pt x="423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0627" y="5220348"/>
            <a:ext cx="1481455" cy="749935"/>
          </a:xfrm>
          <a:prstGeom prst="rect">
            <a:avLst/>
          </a:prstGeom>
          <a:solidFill>
            <a:srgbClr val="FFFDB3"/>
          </a:solidFill>
          <a:ln w="10087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 marR="107950">
              <a:lnSpc>
                <a:spcPct val="100600"/>
              </a:lnSpc>
              <a:spcBef>
                <a:spcPts val="300"/>
              </a:spcBef>
            </a:pPr>
            <a:r>
              <a:rPr sz="2100" dirty="0">
                <a:latin typeface="Calibri"/>
                <a:cs typeface="Calibri"/>
              </a:rPr>
              <a:t>VCF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sample  names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dirty="0"/>
              <a:t>– </a:t>
            </a:r>
            <a:r>
              <a:rPr spc="-10" dirty="0"/>
              <a:t>sample</a:t>
            </a:r>
            <a:r>
              <a:rPr spc="-35" dirty="0"/>
              <a:t> </a:t>
            </a:r>
            <a:r>
              <a:rPr spc="-1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753158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25" dirty="0"/>
              <a:t> </a:t>
            </a:r>
            <a:r>
              <a:rPr spc="-10" dirty="0"/>
              <a:t>file)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3603" y="2126700"/>
            <a:ext cx="7308215" cy="42595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776605">
              <a:lnSpc>
                <a:spcPct val="102299"/>
              </a:lnSpc>
              <a:spcBef>
                <a:spcPts val="65"/>
              </a:spcBef>
            </a:pPr>
            <a:r>
              <a:rPr sz="2500" i="1" spc="15" dirty="0">
                <a:latin typeface="Calibri"/>
                <a:cs typeface="Calibri"/>
              </a:rPr>
              <a:t>Use </a:t>
            </a:r>
            <a:r>
              <a:rPr sz="2500" i="1" spc="20" dirty="0">
                <a:latin typeface="Calibri"/>
                <a:cs typeface="Calibri"/>
              </a:rPr>
              <a:t>sample </a:t>
            </a:r>
            <a:r>
              <a:rPr sz="2500" i="1" spc="15" dirty="0">
                <a:latin typeface="Calibri"/>
                <a:cs typeface="Calibri"/>
              </a:rPr>
              <a:t>information </a:t>
            </a:r>
            <a:r>
              <a:rPr sz="2500" i="1" spc="-5" dirty="0">
                <a:latin typeface="Calibri"/>
                <a:cs typeface="Calibri"/>
              </a:rPr>
              <a:t>to </a:t>
            </a:r>
            <a:r>
              <a:rPr sz="2500" i="1" spc="5" dirty="0">
                <a:latin typeface="Calibri"/>
                <a:cs typeface="Calibri"/>
              </a:rPr>
              <a:t>examine </a:t>
            </a:r>
            <a:r>
              <a:rPr sz="2500" i="1" spc="15" dirty="0">
                <a:latin typeface="Calibri"/>
                <a:cs typeface="Calibri"/>
              </a:rPr>
              <a:t>a variant that  segregates by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20" dirty="0">
                <a:latin typeface="Calibri"/>
                <a:cs typeface="Calibri"/>
              </a:rPr>
              <a:t>population.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50">
              <a:latin typeface="Calibri"/>
              <a:cs typeface="Calibri"/>
            </a:endParaRPr>
          </a:p>
          <a:p>
            <a:pPr marL="254000">
              <a:lnSpc>
                <a:spcPct val="100000"/>
              </a:lnSpc>
            </a:pPr>
            <a:r>
              <a:rPr sz="2100" b="1" spc="-5" dirty="0">
                <a:latin typeface="Calibri"/>
                <a:cs typeface="Calibri"/>
              </a:rPr>
              <a:t>Reference: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Calibri"/>
              <a:cs typeface="Calibri"/>
            </a:endParaRPr>
          </a:p>
          <a:p>
            <a:pPr marL="445134">
              <a:lnSpc>
                <a:spcPct val="100000"/>
              </a:lnSpc>
            </a:pPr>
            <a:r>
              <a:rPr sz="2100" spc="5" dirty="0">
                <a:latin typeface="Calibri"/>
                <a:cs typeface="Calibri"/>
              </a:rPr>
              <a:t>Giulio Genovese et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al.</a:t>
            </a:r>
            <a:endParaRPr sz="2100">
              <a:latin typeface="Calibri"/>
              <a:cs typeface="Calibri"/>
            </a:endParaRPr>
          </a:p>
          <a:p>
            <a:pPr marL="445134" marR="5080">
              <a:lnSpc>
                <a:spcPct val="100600"/>
              </a:lnSpc>
              <a:spcBef>
                <a:spcPts val="665"/>
              </a:spcBef>
            </a:pPr>
            <a:r>
              <a:rPr sz="2100" i="1" spc="5" dirty="0">
                <a:latin typeface="Calibri"/>
                <a:cs typeface="Calibri"/>
              </a:rPr>
              <a:t>Association of </a:t>
            </a:r>
            <a:r>
              <a:rPr sz="2100" i="1" dirty="0">
                <a:latin typeface="Calibri"/>
                <a:cs typeface="Calibri"/>
              </a:rPr>
              <a:t>Trypanolytic </a:t>
            </a:r>
            <a:r>
              <a:rPr sz="2100" i="1" spc="5" dirty="0">
                <a:latin typeface="Calibri"/>
                <a:cs typeface="Calibri"/>
              </a:rPr>
              <a:t>ApoL1 </a:t>
            </a:r>
            <a:r>
              <a:rPr sz="2100" i="1" spc="-10" dirty="0">
                <a:latin typeface="Calibri"/>
                <a:cs typeface="Calibri"/>
              </a:rPr>
              <a:t>Variants </a:t>
            </a:r>
            <a:r>
              <a:rPr sz="2100" i="1" spc="5" dirty="0">
                <a:latin typeface="Calibri"/>
                <a:cs typeface="Calibri"/>
              </a:rPr>
              <a:t>with Kidney Disease  </a:t>
            </a:r>
            <a:r>
              <a:rPr sz="2100" i="1" spc="10" dirty="0">
                <a:latin typeface="Calibri"/>
                <a:cs typeface="Calibri"/>
              </a:rPr>
              <a:t>in </a:t>
            </a:r>
            <a:r>
              <a:rPr sz="2100" i="1" spc="5" dirty="0">
                <a:latin typeface="Calibri"/>
                <a:cs typeface="Calibri"/>
              </a:rPr>
              <a:t>African</a:t>
            </a:r>
            <a:r>
              <a:rPr sz="2100" i="1" spc="-35" dirty="0">
                <a:latin typeface="Calibri"/>
                <a:cs typeface="Calibri"/>
              </a:rPr>
              <a:t> </a:t>
            </a:r>
            <a:r>
              <a:rPr sz="2100" i="1" spc="5" dirty="0">
                <a:latin typeface="Calibri"/>
                <a:cs typeface="Calibri"/>
              </a:rPr>
              <a:t>Americans,</a:t>
            </a:r>
            <a:endParaRPr sz="2100">
              <a:latin typeface="Calibri"/>
              <a:cs typeface="Calibri"/>
            </a:endParaRPr>
          </a:p>
          <a:p>
            <a:pPr marL="445134">
              <a:lnSpc>
                <a:spcPct val="100000"/>
              </a:lnSpc>
              <a:spcBef>
                <a:spcPts val="650"/>
              </a:spcBef>
            </a:pPr>
            <a:r>
              <a:rPr sz="2100" spc="10" dirty="0">
                <a:latin typeface="Calibri"/>
                <a:cs typeface="Calibri"/>
              </a:rPr>
              <a:t>Science </a:t>
            </a:r>
            <a:r>
              <a:rPr sz="2100" spc="5" dirty="0">
                <a:latin typeface="Calibri"/>
                <a:cs typeface="Calibri"/>
              </a:rPr>
              <a:t>329, </a:t>
            </a:r>
            <a:r>
              <a:rPr sz="2100" spc="10" dirty="0">
                <a:latin typeface="Calibri"/>
                <a:cs typeface="Calibri"/>
              </a:rPr>
              <a:t>841 </a:t>
            </a:r>
            <a:r>
              <a:rPr sz="2100" spc="5" dirty="0">
                <a:latin typeface="Calibri"/>
                <a:cs typeface="Calibri"/>
              </a:rPr>
              <a:t>(2010); DOI: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10.1126/science.1193032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b="1" spc="20" dirty="0">
                <a:latin typeface="Calibri"/>
                <a:cs typeface="Calibri"/>
              </a:rPr>
              <a:t>See handout </a:t>
            </a:r>
            <a:r>
              <a:rPr sz="2500" b="1" spc="15" dirty="0">
                <a:latin typeface="Calibri"/>
                <a:cs typeface="Calibri"/>
              </a:rPr>
              <a:t>– Viewing </a:t>
            </a:r>
            <a:r>
              <a:rPr sz="2500" b="1" spc="-5" dirty="0">
                <a:latin typeface="Calibri"/>
                <a:cs typeface="Calibri"/>
              </a:rPr>
              <a:t>Variants </a:t>
            </a:r>
            <a:r>
              <a:rPr sz="2500" b="1" spc="10" dirty="0">
                <a:latin typeface="Calibri"/>
                <a:cs typeface="Calibri"/>
              </a:rPr>
              <a:t>(VCF</a:t>
            </a:r>
            <a:r>
              <a:rPr sz="2500" b="1" spc="-25" dirty="0">
                <a:latin typeface="Calibri"/>
                <a:cs typeface="Calibri"/>
              </a:rPr>
              <a:t> </a:t>
            </a:r>
            <a:r>
              <a:rPr sz="2500" b="1" spc="10" dirty="0">
                <a:latin typeface="Calibri"/>
                <a:cs typeface="Calibri"/>
              </a:rPr>
              <a:t>file)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305" y="5922255"/>
            <a:ext cx="6478905" cy="554355"/>
          </a:xfrm>
          <a:custGeom>
            <a:avLst/>
            <a:gdLst/>
            <a:ahLst/>
            <a:cxnLst/>
            <a:rect l="l" t="t" r="r" b="b"/>
            <a:pathLst>
              <a:path w="6478905" h="554354">
                <a:moveTo>
                  <a:pt x="0" y="92369"/>
                </a:moveTo>
                <a:lnTo>
                  <a:pt x="7252" y="56415"/>
                </a:lnTo>
                <a:lnTo>
                  <a:pt x="27030" y="27054"/>
                </a:lnTo>
                <a:lnTo>
                  <a:pt x="56365" y="7258"/>
                </a:lnTo>
                <a:lnTo>
                  <a:pt x="92288" y="0"/>
                </a:lnTo>
                <a:lnTo>
                  <a:pt x="6386193" y="0"/>
                </a:lnTo>
                <a:lnTo>
                  <a:pt x="6422116" y="7258"/>
                </a:lnTo>
                <a:lnTo>
                  <a:pt x="6451451" y="27054"/>
                </a:lnTo>
                <a:lnTo>
                  <a:pt x="6471229" y="56415"/>
                </a:lnTo>
                <a:lnTo>
                  <a:pt x="6478482" y="92369"/>
                </a:lnTo>
                <a:lnTo>
                  <a:pt x="6478482" y="461855"/>
                </a:lnTo>
                <a:lnTo>
                  <a:pt x="6471229" y="497810"/>
                </a:lnTo>
                <a:lnTo>
                  <a:pt x="6451451" y="527171"/>
                </a:lnTo>
                <a:lnTo>
                  <a:pt x="6422116" y="546966"/>
                </a:lnTo>
                <a:lnTo>
                  <a:pt x="6386193" y="554225"/>
                </a:lnTo>
                <a:lnTo>
                  <a:pt x="92288" y="554225"/>
                </a:lnTo>
                <a:lnTo>
                  <a:pt x="56365" y="546966"/>
                </a:lnTo>
                <a:lnTo>
                  <a:pt x="27030" y="527171"/>
                </a:lnTo>
                <a:lnTo>
                  <a:pt x="7252" y="497810"/>
                </a:lnTo>
                <a:lnTo>
                  <a:pt x="0" y="461855"/>
                </a:lnTo>
                <a:lnTo>
                  <a:pt x="0" y="92369"/>
                </a:lnTo>
                <a:close/>
              </a:path>
            </a:pathLst>
          </a:custGeom>
          <a:ln w="30268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9180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0137" y="1767423"/>
            <a:ext cx="7903209" cy="5121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variants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(VCF</a:t>
            </a:r>
            <a:r>
              <a:rPr sz="3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file)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0383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85" y="1793292"/>
            <a:ext cx="7903209" cy="5121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6956" y="1814498"/>
            <a:ext cx="1322070" cy="161925"/>
          </a:xfrm>
          <a:custGeom>
            <a:avLst/>
            <a:gdLst/>
            <a:ahLst/>
            <a:cxnLst/>
            <a:rect l="l" t="t" r="r" b="b"/>
            <a:pathLst>
              <a:path w="1322070" h="161925">
                <a:moveTo>
                  <a:pt x="0" y="0"/>
                </a:moveTo>
                <a:lnTo>
                  <a:pt x="1321680" y="0"/>
                </a:lnTo>
                <a:lnTo>
                  <a:pt x="1321680" y="161430"/>
                </a:lnTo>
                <a:lnTo>
                  <a:pt x="0" y="16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6956" y="1814498"/>
            <a:ext cx="1322070" cy="161925"/>
          </a:xfrm>
          <a:prstGeom prst="rect">
            <a:avLst/>
          </a:prstGeom>
          <a:ln w="1008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ts val="1270"/>
              </a:lnSpc>
            </a:pPr>
            <a:r>
              <a:rPr sz="1150" spc="5" dirty="0">
                <a:latin typeface="Arial"/>
                <a:cs typeface="Arial"/>
              </a:rPr>
              <a:t>APOL1: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S342G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2366" y="1820333"/>
            <a:ext cx="613833" cy="715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9628" y="2029668"/>
            <a:ext cx="339090" cy="435609"/>
          </a:xfrm>
          <a:custGeom>
            <a:avLst/>
            <a:gdLst/>
            <a:ahLst/>
            <a:cxnLst/>
            <a:rect l="l" t="t" r="r" b="b"/>
            <a:pathLst>
              <a:path w="339089" h="435610">
                <a:moveTo>
                  <a:pt x="328848" y="78925"/>
                </a:moveTo>
                <a:lnTo>
                  <a:pt x="253116" y="78925"/>
                </a:lnTo>
                <a:lnTo>
                  <a:pt x="0" y="410864"/>
                </a:lnTo>
                <a:lnTo>
                  <a:pt x="32053" y="435348"/>
                </a:lnTo>
                <a:lnTo>
                  <a:pt x="285169" y="103411"/>
                </a:lnTo>
                <a:lnTo>
                  <a:pt x="325803" y="103411"/>
                </a:lnTo>
                <a:lnTo>
                  <a:pt x="328848" y="78925"/>
                </a:lnTo>
                <a:close/>
              </a:path>
              <a:path w="339089" h="435610">
                <a:moveTo>
                  <a:pt x="325803" y="103411"/>
                </a:moveTo>
                <a:lnTo>
                  <a:pt x="285169" y="103411"/>
                </a:lnTo>
                <a:lnTo>
                  <a:pt x="277083" y="168436"/>
                </a:lnTo>
                <a:lnTo>
                  <a:pt x="277686" y="176426"/>
                </a:lnTo>
                <a:lnTo>
                  <a:pt x="281182" y="183325"/>
                </a:lnTo>
                <a:lnTo>
                  <a:pt x="287007" y="188409"/>
                </a:lnTo>
                <a:lnTo>
                  <a:pt x="294599" y="190953"/>
                </a:lnTo>
                <a:lnTo>
                  <a:pt x="302583" y="190349"/>
                </a:lnTo>
                <a:lnTo>
                  <a:pt x="309476" y="186850"/>
                </a:lnTo>
                <a:lnTo>
                  <a:pt x="314555" y="181019"/>
                </a:lnTo>
                <a:lnTo>
                  <a:pt x="317097" y="173421"/>
                </a:lnTo>
                <a:lnTo>
                  <a:pt x="325803" y="103411"/>
                </a:lnTo>
                <a:close/>
              </a:path>
              <a:path w="339089" h="435610">
                <a:moveTo>
                  <a:pt x="338663" y="0"/>
                </a:moveTo>
                <a:lnTo>
                  <a:pt x="177222" y="66573"/>
                </a:lnTo>
                <a:lnTo>
                  <a:pt x="170570" y="71031"/>
                </a:lnTo>
                <a:lnTo>
                  <a:pt x="166290" y="77473"/>
                </a:lnTo>
                <a:lnTo>
                  <a:pt x="164736" y="85051"/>
                </a:lnTo>
                <a:lnTo>
                  <a:pt x="166260" y="92918"/>
                </a:lnTo>
                <a:lnTo>
                  <a:pt x="170715" y="99576"/>
                </a:lnTo>
                <a:lnTo>
                  <a:pt x="177151" y="103859"/>
                </a:lnTo>
                <a:lnTo>
                  <a:pt x="184723" y="105414"/>
                </a:lnTo>
                <a:lnTo>
                  <a:pt x="192582" y="103888"/>
                </a:lnTo>
                <a:lnTo>
                  <a:pt x="253116" y="78925"/>
                </a:lnTo>
                <a:lnTo>
                  <a:pt x="328848" y="78925"/>
                </a:lnTo>
                <a:lnTo>
                  <a:pt x="338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8885" y="2352603"/>
            <a:ext cx="2867660" cy="685165"/>
          </a:xfrm>
          <a:prstGeom prst="rect">
            <a:avLst/>
          </a:prstGeom>
          <a:solidFill>
            <a:srgbClr val="FFFB9A"/>
          </a:solidFill>
          <a:ln w="10088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6520">
              <a:lnSpc>
                <a:spcPts val="2275"/>
              </a:lnSpc>
              <a:spcBef>
                <a:spcPts val="295"/>
              </a:spcBef>
            </a:pPr>
            <a:r>
              <a:rPr sz="1900" spc="-5" dirty="0">
                <a:latin typeface="Calibri"/>
                <a:cs typeface="Calibri"/>
              </a:rPr>
              <a:t>In </a:t>
            </a:r>
            <a:r>
              <a:rPr sz="1900" dirty="0">
                <a:latin typeface="Calibri"/>
                <a:cs typeface="Calibri"/>
              </a:rPr>
              <a:t>the </a:t>
            </a:r>
            <a:r>
              <a:rPr sz="1900" spc="-5" dirty="0">
                <a:latin typeface="Calibri"/>
                <a:cs typeface="Calibri"/>
              </a:rPr>
              <a:t>search </a:t>
            </a:r>
            <a:r>
              <a:rPr sz="1900" spc="-10" dirty="0">
                <a:latin typeface="Calibri"/>
                <a:cs typeface="Calibri"/>
              </a:rPr>
              <a:t>box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enter</a:t>
            </a:r>
            <a:endParaRPr sz="1900">
              <a:latin typeface="Calibri"/>
              <a:cs typeface="Calibri"/>
            </a:endParaRPr>
          </a:p>
          <a:p>
            <a:pPr marL="96520">
              <a:lnSpc>
                <a:spcPts val="2275"/>
              </a:lnSpc>
            </a:pPr>
            <a:r>
              <a:rPr sz="1900" b="1" dirty="0">
                <a:latin typeface="Calibri"/>
                <a:cs typeface="Calibri"/>
              </a:rPr>
              <a:t>APOL1:S342G </a:t>
            </a:r>
            <a:r>
              <a:rPr sz="1900" dirty="0">
                <a:latin typeface="Calibri"/>
                <a:cs typeface="Calibri"/>
              </a:rPr>
              <a:t>and click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b="1" i="1" spc="5" dirty="0">
                <a:latin typeface="Calibri-BoldItalic"/>
                <a:cs typeface="Calibri-BoldItalic"/>
              </a:rPr>
              <a:t>Go</a:t>
            </a:r>
            <a:endParaRPr sz="1900">
              <a:latin typeface="Calibri-BoldItalic"/>
              <a:cs typeface="Calibri-BoldIt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100" y="3669241"/>
            <a:ext cx="3870960" cy="685165"/>
          </a:xfrm>
          <a:prstGeom prst="rect">
            <a:avLst/>
          </a:prstGeom>
          <a:solidFill>
            <a:srgbClr val="FFFB9A"/>
          </a:solidFill>
          <a:ln w="10089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6520">
              <a:lnSpc>
                <a:spcPts val="2275"/>
              </a:lnSpc>
              <a:spcBef>
                <a:spcPts val="305"/>
              </a:spcBef>
            </a:pPr>
            <a:r>
              <a:rPr sz="1900" spc="-5" dirty="0">
                <a:latin typeface="Calibri"/>
                <a:cs typeface="Calibri"/>
              </a:rPr>
              <a:t>Right-click over </a:t>
            </a:r>
            <a:r>
              <a:rPr sz="1900" dirty="0">
                <a:latin typeface="Calibri"/>
                <a:cs typeface="Calibri"/>
              </a:rPr>
              <a:t>genotypes and select</a:t>
            </a:r>
            <a:endParaRPr sz="1900">
              <a:latin typeface="Calibri"/>
              <a:cs typeface="Calibri"/>
            </a:endParaRPr>
          </a:p>
          <a:p>
            <a:pPr marL="96520">
              <a:lnSpc>
                <a:spcPts val="2275"/>
              </a:lnSpc>
            </a:pPr>
            <a:r>
              <a:rPr sz="1900" b="1" i="1" spc="-5" dirty="0">
                <a:latin typeface="Calibri-BoldItalic"/>
                <a:cs typeface="Calibri-BoldItalic"/>
              </a:rPr>
              <a:t>Display </a:t>
            </a:r>
            <a:r>
              <a:rPr sz="1900" b="1" i="1" dirty="0">
                <a:latin typeface="Calibri-BoldItalic"/>
                <a:cs typeface="Calibri-BoldItalic"/>
              </a:rPr>
              <a:t>Mode &gt;</a:t>
            </a:r>
            <a:r>
              <a:rPr sz="1900" b="1" i="1" spc="30" dirty="0">
                <a:latin typeface="Calibri-BoldItalic"/>
                <a:cs typeface="Calibri-BoldItalic"/>
              </a:rPr>
              <a:t> </a:t>
            </a:r>
            <a:r>
              <a:rPr sz="1900" b="1" i="1" dirty="0">
                <a:latin typeface="Calibri-BoldItalic"/>
                <a:cs typeface="Calibri-BoldItalic"/>
              </a:rPr>
              <a:t>Squished</a:t>
            </a:r>
            <a:endParaRPr sz="1900">
              <a:latin typeface="Calibri-BoldItalic"/>
              <a:cs typeface="Calibri-BoldIt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0099" y="4553568"/>
            <a:ext cx="4323080" cy="685165"/>
          </a:xfrm>
          <a:prstGeom prst="rect">
            <a:avLst/>
          </a:prstGeom>
          <a:solidFill>
            <a:srgbClr val="FFFB9A"/>
          </a:solidFill>
          <a:ln w="10089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6520">
              <a:lnSpc>
                <a:spcPts val="2275"/>
              </a:lnSpc>
              <a:spcBef>
                <a:spcPts val="310"/>
              </a:spcBef>
            </a:pPr>
            <a:r>
              <a:rPr sz="1900" spc="-5" dirty="0">
                <a:latin typeface="Calibri"/>
                <a:cs typeface="Calibri"/>
              </a:rPr>
              <a:t>Right-click over </a:t>
            </a:r>
            <a:r>
              <a:rPr sz="1900" dirty="0">
                <a:latin typeface="Calibri"/>
                <a:cs typeface="Calibri"/>
              </a:rPr>
              <a:t>genotypes and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select</a:t>
            </a:r>
            <a:endParaRPr sz="1900">
              <a:latin typeface="Calibri"/>
              <a:cs typeface="Calibri"/>
            </a:endParaRPr>
          </a:p>
          <a:p>
            <a:pPr marL="96520">
              <a:lnSpc>
                <a:spcPts val="2275"/>
              </a:lnSpc>
            </a:pPr>
            <a:r>
              <a:rPr sz="1900" b="1" i="1" dirty="0">
                <a:latin typeface="Calibri-BoldItalic"/>
                <a:cs typeface="Calibri-BoldItalic"/>
              </a:rPr>
              <a:t>Group </a:t>
            </a:r>
            <a:r>
              <a:rPr sz="1900" b="1" i="1" spc="-5" dirty="0">
                <a:latin typeface="Calibri-BoldItalic"/>
                <a:cs typeface="Calibri-BoldItalic"/>
              </a:rPr>
              <a:t>By</a:t>
            </a:r>
            <a:r>
              <a:rPr sz="1900" i="1" spc="-5" dirty="0">
                <a:latin typeface="Calibri"/>
                <a:cs typeface="Calibri"/>
              </a:rPr>
              <a:t>, </a:t>
            </a:r>
            <a:r>
              <a:rPr sz="1900" dirty="0">
                <a:latin typeface="Calibri"/>
                <a:cs typeface="Calibri"/>
              </a:rPr>
              <a:t>and then </a:t>
            </a:r>
            <a:r>
              <a:rPr sz="1900" spc="-10" dirty="0">
                <a:latin typeface="Calibri"/>
                <a:cs typeface="Calibri"/>
              </a:rPr>
              <a:t>attribute</a:t>
            </a:r>
            <a:r>
              <a:rPr sz="1900" spc="50" dirty="0">
                <a:latin typeface="Calibri"/>
                <a:cs typeface="Calibri"/>
              </a:rPr>
              <a:t> </a:t>
            </a:r>
            <a:r>
              <a:rPr sz="1900" b="1" i="1" dirty="0">
                <a:latin typeface="Calibri-BoldItalic"/>
                <a:cs typeface="Calibri-BoldItalic"/>
              </a:rPr>
              <a:t>super_pop</a:t>
            </a:r>
            <a:endParaRPr sz="1900">
              <a:latin typeface="Calibri-BoldItalic"/>
              <a:cs typeface="Calibri-BoldItal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30" dirty="0"/>
              <a:t> </a:t>
            </a:r>
            <a:r>
              <a:rPr spc="-5" dirty="0"/>
              <a:t>file)</a:t>
            </a:r>
          </a:p>
        </p:txBody>
      </p:sp>
      <p:sp>
        <p:nvSpPr>
          <p:cNvPr id="11" name="object 11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58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71" y="1626167"/>
            <a:ext cx="8385310" cy="420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2932" y="1820332"/>
            <a:ext cx="1020233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7914" y="1868312"/>
            <a:ext cx="887094" cy="466725"/>
          </a:xfrm>
          <a:custGeom>
            <a:avLst/>
            <a:gdLst/>
            <a:ahLst/>
            <a:cxnLst/>
            <a:rect l="l" t="t" r="r" b="b"/>
            <a:pathLst>
              <a:path w="887095" h="466725">
                <a:moveTo>
                  <a:pt x="0" y="233129"/>
                </a:moveTo>
                <a:lnTo>
                  <a:pt x="15843" y="171154"/>
                </a:lnTo>
                <a:lnTo>
                  <a:pt x="60557" y="115464"/>
                </a:lnTo>
                <a:lnTo>
                  <a:pt x="92418" y="90670"/>
                </a:lnTo>
                <a:lnTo>
                  <a:pt x="129912" y="68281"/>
                </a:lnTo>
                <a:lnTo>
                  <a:pt x="172508" y="48575"/>
                </a:lnTo>
                <a:lnTo>
                  <a:pt x="219680" y="31828"/>
                </a:lnTo>
                <a:lnTo>
                  <a:pt x="270898" y="18320"/>
                </a:lnTo>
                <a:lnTo>
                  <a:pt x="325635" y="8327"/>
                </a:lnTo>
                <a:lnTo>
                  <a:pt x="383360" y="2128"/>
                </a:lnTo>
                <a:lnTo>
                  <a:pt x="443547" y="0"/>
                </a:lnTo>
                <a:lnTo>
                  <a:pt x="503734" y="2128"/>
                </a:lnTo>
                <a:lnTo>
                  <a:pt x="561460" y="8327"/>
                </a:lnTo>
                <a:lnTo>
                  <a:pt x="616196" y="18320"/>
                </a:lnTo>
                <a:lnTo>
                  <a:pt x="667414" y="31828"/>
                </a:lnTo>
                <a:lnTo>
                  <a:pt x="714586" y="48575"/>
                </a:lnTo>
                <a:lnTo>
                  <a:pt x="757182" y="68281"/>
                </a:lnTo>
                <a:lnTo>
                  <a:pt x="794676" y="90670"/>
                </a:lnTo>
                <a:lnTo>
                  <a:pt x="826537" y="115464"/>
                </a:lnTo>
                <a:lnTo>
                  <a:pt x="871251" y="171154"/>
                </a:lnTo>
                <a:lnTo>
                  <a:pt x="887095" y="233129"/>
                </a:lnTo>
                <a:lnTo>
                  <a:pt x="883046" y="264763"/>
                </a:lnTo>
                <a:lnTo>
                  <a:pt x="852238" y="323873"/>
                </a:lnTo>
                <a:lnTo>
                  <a:pt x="794676" y="375587"/>
                </a:lnTo>
                <a:lnTo>
                  <a:pt x="757182" y="397976"/>
                </a:lnTo>
                <a:lnTo>
                  <a:pt x="714586" y="417682"/>
                </a:lnTo>
                <a:lnTo>
                  <a:pt x="667414" y="434429"/>
                </a:lnTo>
                <a:lnTo>
                  <a:pt x="616196" y="447937"/>
                </a:lnTo>
                <a:lnTo>
                  <a:pt x="561460" y="457930"/>
                </a:lnTo>
                <a:lnTo>
                  <a:pt x="503734" y="464130"/>
                </a:lnTo>
                <a:lnTo>
                  <a:pt x="443547" y="466258"/>
                </a:lnTo>
                <a:lnTo>
                  <a:pt x="383360" y="464130"/>
                </a:lnTo>
                <a:lnTo>
                  <a:pt x="325635" y="457930"/>
                </a:lnTo>
                <a:lnTo>
                  <a:pt x="270898" y="447937"/>
                </a:lnTo>
                <a:lnTo>
                  <a:pt x="219680" y="434429"/>
                </a:lnTo>
                <a:lnTo>
                  <a:pt x="172508" y="417682"/>
                </a:lnTo>
                <a:lnTo>
                  <a:pt x="129912" y="397976"/>
                </a:lnTo>
                <a:lnTo>
                  <a:pt x="92418" y="375587"/>
                </a:lnTo>
                <a:lnTo>
                  <a:pt x="60557" y="350793"/>
                </a:lnTo>
                <a:lnTo>
                  <a:pt x="15843" y="295104"/>
                </a:lnTo>
                <a:lnTo>
                  <a:pt x="0" y="233129"/>
                </a:lnTo>
                <a:close/>
              </a:path>
            </a:pathLst>
          </a:custGeom>
          <a:ln w="403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7367" y="2548466"/>
            <a:ext cx="893233" cy="46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3615" y="2664534"/>
            <a:ext cx="621665" cy="182880"/>
          </a:xfrm>
          <a:custGeom>
            <a:avLst/>
            <a:gdLst/>
            <a:ahLst/>
            <a:cxnLst/>
            <a:rect l="l" t="t" r="r" b="b"/>
            <a:pathLst>
              <a:path w="621664" h="182880">
                <a:moveTo>
                  <a:pt x="0" y="71467"/>
                </a:moveTo>
                <a:lnTo>
                  <a:pt x="0" y="111826"/>
                </a:lnTo>
                <a:lnTo>
                  <a:pt x="506472" y="111827"/>
                </a:lnTo>
                <a:lnTo>
                  <a:pt x="449921" y="144843"/>
                </a:lnTo>
                <a:lnTo>
                  <a:pt x="443941" y="150171"/>
                </a:lnTo>
                <a:lnTo>
                  <a:pt x="440583" y="157138"/>
                </a:lnTo>
                <a:lnTo>
                  <a:pt x="440079" y="164858"/>
                </a:lnTo>
                <a:lnTo>
                  <a:pt x="442664" y="172441"/>
                </a:lnTo>
                <a:lnTo>
                  <a:pt x="447987" y="178427"/>
                </a:lnTo>
                <a:lnTo>
                  <a:pt x="454948" y="181788"/>
                </a:lnTo>
                <a:lnTo>
                  <a:pt x="462661" y="182292"/>
                </a:lnTo>
                <a:lnTo>
                  <a:pt x="470239" y="179703"/>
                </a:lnTo>
                <a:lnTo>
                  <a:pt x="621060" y="91648"/>
                </a:lnTo>
                <a:lnTo>
                  <a:pt x="586498" y="71469"/>
                </a:lnTo>
                <a:lnTo>
                  <a:pt x="0" y="71467"/>
                </a:lnTo>
                <a:close/>
              </a:path>
              <a:path w="621664" h="182880">
                <a:moveTo>
                  <a:pt x="454869" y="0"/>
                </a:moveTo>
                <a:lnTo>
                  <a:pt x="446873" y="3634"/>
                </a:lnTo>
                <a:lnTo>
                  <a:pt x="442664" y="10854"/>
                </a:lnTo>
                <a:lnTo>
                  <a:pt x="440079" y="18438"/>
                </a:lnTo>
                <a:lnTo>
                  <a:pt x="440583" y="26157"/>
                </a:lnTo>
                <a:lnTo>
                  <a:pt x="443941" y="33124"/>
                </a:lnTo>
                <a:lnTo>
                  <a:pt x="449921" y="38451"/>
                </a:lnTo>
                <a:lnTo>
                  <a:pt x="506472" y="71469"/>
                </a:lnTo>
                <a:lnTo>
                  <a:pt x="586498" y="71469"/>
                </a:lnTo>
                <a:lnTo>
                  <a:pt x="467834" y="2188"/>
                </a:lnTo>
                <a:lnTo>
                  <a:pt x="465259" y="1338"/>
                </a:lnTo>
                <a:lnTo>
                  <a:pt x="454869" y="0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2463799"/>
            <a:ext cx="292100" cy="7027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5979" y="2514042"/>
            <a:ext cx="177800" cy="560070"/>
          </a:xfrm>
          <a:custGeom>
            <a:avLst/>
            <a:gdLst/>
            <a:ahLst/>
            <a:cxnLst/>
            <a:rect l="l" t="t" r="r" b="b"/>
            <a:pathLst>
              <a:path w="177800" h="560069">
                <a:moveTo>
                  <a:pt x="177419" y="559510"/>
                </a:moveTo>
                <a:lnTo>
                  <a:pt x="142889" y="558347"/>
                </a:lnTo>
                <a:lnTo>
                  <a:pt x="114691" y="555176"/>
                </a:lnTo>
                <a:lnTo>
                  <a:pt x="95680" y="550472"/>
                </a:lnTo>
                <a:lnTo>
                  <a:pt x="88709" y="544712"/>
                </a:lnTo>
                <a:lnTo>
                  <a:pt x="88709" y="294552"/>
                </a:lnTo>
                <a:lnTo>
                  <a:pt x="81738" y="288792"/>
                </a:lnTo>
                <a:lnTo>
                  <a:pt x="62727" y="284089"/>
                </a:lnTo>
                <a:lnTo>
                  <a:pt x="34529" y="280917"/>
                </a:lnTo>
                <a:lnTo>
                  <a:pt x="0" y="279755"/>
                </a:lnTo>
                <a:lnTo>
                  <a:pt x="34529" y="278592"/>
                </a:lnTo>
                <a:lnTo>
                  <a:pt x="62727" y="275421"/>
                </a:lnTo>
                <a:lnTo>
                  <a:pt x="81738" y="270717"/>
                </a:lnTo>
                <a:lnTo>
                  <a:pt x="88709" y="264957"/>
                </a:lnTo>
                <a:lnTo>
                  <a:pt x="88709" y="14797"/>
                </a:lnTo>
                <a:lnTo>
                  <a:pt x="95681" y="9037"/>
                </a:lnTo>
                <a:lnTo>
                  <a:pt x="114692" y="4334"/>
                </a:lnTo>
                <a:lnTo>
                  <a:pt x="142889" y="1162"/>
                </a:lnTo>
                <a:lnTo>
                  <a:pt x="177419" y="0"/>
                </a:lnTo>
              </a:path>
            </a:pathLst>
          </a:custGeom>
          <a:ln w="40325">
            <a:solidFill>
              <a:srgbClr val="BB0A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91033" y="2438400"/>
            <a:ext cx="292100" cy="698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38869" y="2487136"/>
            <a:ext cx="177800" cy="560070"/>
          </a:xfrm>
          <a:custGeom>
            <a:avLst/>
            <a:gdLst/>
            <a:ahLst/>
            <a:cxnLst/>
            <a:rect l="l" t="t" r="r" b="b"/>
            <a:pathLst>
              <a:path w="177800" h="560069">
                <a:moveTo>
                  <a:pt x="0" y="559510"/>
                </a:moveTo>
                <a:lnTo>
                  <a:pt x="34530" y="558347"/>
                </a:lnTo>
                <a:lnTo>
                  <a:pt x="62727" y="555176"/>
                </a:lnTo>
                <a:lnTo>
                  <a:pt x="81739" y="550472"/>
                </a:lnTo>
                <a:lnTo>
                  <a:pt x="88710" y="544712"/>
                </a:lnTo>
                <a:lnTo>
                  <a:pt x="88709" y="294552"/>
                </a:lnTo>
                <a:lnTo>
                  <a:pt x="95681" y="288792"/>
                </a:lnTo>
                <a:lnTo>
                  <a:pt x="114692" y="284089"/>
                </a:lnTo>
                <a:lnTo>
                  <a:pt x="142889" y="280917"/>
                </a:lnTo>
                <a:lnTo>
                  <a:pt x="177419" y="279755"/>
                </a:lnTo>
                <a:lnTo>
                  <a:pt x="142889" y="278592"/>
                </a:lnTo>
                <a:lnTo>
                  <a:pt x="114692" y="275421"/>
                </a:lnTo>
                <a:lnTo>
                  <a:pt x="95681" y="270717"/>
                </a:lnTo>
                <a:lnTo>
                  <a:pt x="88709" y="264957"/>
                </a:lnTo>
                <a:lnTo>
                  <a:pt x="88709" y="14797"/>
                </a:lnTo>
                <a:lnTo>
                  <a:pt x="81738" y="9037"/>
                </a:lnTo>
                <a:lnTo>
                  <a:pt x="62727" y="4334"/>
                </a:lnTo>
                <a:lnTo>
                  <a:pt x="34529" y="1162"/>
                </a:lnTo>
                <a:lnTo>
                  <a:pt x="0" y="0"/>
                </a:lnTo>
              </a:path>
            </a:pathLst>
          </a:custGeom>
          <a:ln w="40325">
            <a:solidFill>
              <a:srgbClr val="BB0A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1790" y="2313702"/>
            <a:ext cx="1330960" cy="685165"/>
          </a:xfrm>
          <a:prstGeom prst="rect">
            <a:avLst/>
          </a:prstGeom>
          <a:solidFill>
            <a:srgbClr val="FFFB9A"/>
          </a:solidFill>
          <a:ln w="10087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28600" marR="219075" indent="93980">
              <a:lnSpc>
                <a:spcPts val="2270"/>
              </a:lnSpc>
              <a:spcBef>
                <a:spcPts val="445"/>
              </a:spcBef>
            </a:pPr>
            <a:r>
              <a:rPr sz="1900" dirty="0">
                <a:latin typeface="Arial"/>
                <a:cs typeface="Arial"/>
              </a:rPr>
              <a:t>Whole  geno</a:t>
            </a:r>
            <a:r>
              <a:rPr sz="1900" spc="5" dirty="0">
                <a:latin typeface="Arial"/>
                <a:cs typeface="Arial"/>
              </a:rPr>
              <a:t>m</a:t>
            </a:r>
            <a:r>
              <a:rPr sz="190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5" dirty="0"/>
              <a:t>IGV</a:t>
            </a:r>
            <a:r>
              <a:rPr spc="-10" dirty="0"/>
              <a:t>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72"/>
    </mc:Choice>
    <mc:Fallback xmlns="">
      <p:transition spd="slow" advTm="36172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92" y="1780874"/>
            <a:ext cx="7924798" cy="5132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variants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(VCF</a:t>
            </a:r>
            <a:r>
              <a:rPr sz="3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file)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1241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796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795"/>
              </a:spcBef>
            </a:pPr>
            <a:r>
              <a:rPr sz="2950" spc="-45" dirty="0"/>
              <a:t>BLAT</a:t>
            </a:r>
            <a:endParaRPr sz="2950"/>
          </a:p>
        </p:txBody>
      </p:sp>
      <p:sp>
        <p:nvSpPr>
          <p:cNvPr id="3" name="object 3"/>
          <p:cNvSpPr txBox="1"/>
          <p:nvPr/>
        </p:nvSpPr>
        <p:spPr>
          <a:xfrm>
            <a:off x="2935858" y="2499530"/>
            <a:ext cx="5686425" cy="29838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497205" marR="145415" indent="-485140">
              <a:lnSpc>
                <a:spcPct val="102299"/>
              </a:lnSpc>
              <a:spcBef>
                <a:spcPts val="65"/>
              </a:spcBef>
              <a:buChar char="•"/>
              <a:tabLst>
                <a:tab pos="497205" algn="l"/>
                <a:tab pos="497840" algn="l"/>
              </a:tabLst>
            </a:pPr>
            <a:r>
              <a:rPr sz="2500" spc="20" dirty="0">
                <a:latin typeface="Arial"/>
                <a:cs typeface="Arial"/>
              </a:rPr>
              <a:t>Use </a:t>
            </a:r>
            <a:r>
              <a:rPr sz="2500" spc="15" dirty="0">
                <a:latin typeface="Arial"/>
                <a:cs typeface="Arial"/>
              </a:rPr>
              <a:t>a </a:t>
            </a:r>
            <a:r>
              <a:rPr sz="2500" spc="-25" dirty="0">
                <a:latin typeface="Arial"/>
                <a:cs typeface="Arial"/>
              </a:rPr>
              <a:t>BLAT </a:t>
            </a:r>
            <a:r>
              <a:rPr sz="2500" spc="20" dirty="0">
                <a:latin typeface="Arial"/>
                <a:cs typeface="Arial"/>
              </a:rPr>
              <a:t>server </a:t>
            </a:r>
            <a:r>
              <a:rPr sz="2500" spc="10" dirty="0">
                <a:latin typeface="Arial"/>
                <a:cs typeface="Arial"/>
              </a:rPr>
              <a:t>to </a:t>
            </a:r>
            <a:r>
              <a:rPr sz="2500" spc="20" dirty="0">
                <a:latin typeface="Arial"/>
                <a:cs typeface="Arial"/>
              </a:rPr>
              <a:t>do search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for  </a:t>
            </a:r>
            <a:r>
              <a:rPr sz="2500" spc="15" dirty="0">
                <a:latin typeface="Arial"/>
                <a:cs typeface="Arial"/>
              </a:rPr>
              <a:t>alternative alignments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for</a:t>
            </a:r>
            <a:endParaRPr sz="2500">
              <a:latin typeface="Arial"/>
              <a:cs typeface="Arial"/>
            </a:endParaRPr>
          </a:p>
          <a:p>
            <a:pPr marL="673735">
              <a:lnSpc>
                <a:spcPct val="100000"/>
              </a:lnSpc>
              <a:spcBef>
                <a:spcPts val="705"/>
              </a:spcBef>
            </a:pPr>
            <a:r>
              <a:rPr sz="2500" spc="20" dirty="0">
                <a:latin typeface="Courier New"/>
                <a:cs typeface="Courier New"/>
              </a:rPr>
              <a:t>o</a:t>
            </a:r>
            <a:r>
              <a:rPr sz="2500" spc="-680" dirty="0">
                <a:latin typeface="Courier New"/>
                <a:cs typeface="Courier New"/>
              </a:rPr>
              <a:t> </a:t>
            </a:r>
            <a:r>
              <a:rPr sz="2500" spc="20" dirty="0">
                <a:latin typeface="Arial"/>
                <a:cs typeface="Arial"/>
              </a:rPr>
              <a:t>any </a:t>
            </a:r>
            <a:r>
              <a:rPr sz="2500" spc="15" dirty="0">
                <a:latin typeface="Arial"/>
                <a:cs typeface="Arial"/>
              </a:rPr>
              <a:t>feature or </a:t>
            </a:r>
            <a:r>
              <a:rPr sz="2500" spc="20" dirty="0">
                <a:latin typeface="Arial"/>
                <a:cs typeface="Arial"/>
              </a:rPr>
              <a:t>sequence </a:t>
            </a:r>
            <a:r>
              <a:rPr sz="2500" spc="15" dirty="0">
                <a:latin typeface="Arial"/>
                <a:cs typeface="Arial"/>
              </a:rPr>
              <a:t>read, or</a:t>
            </a:r>
            <a:endParaRPr sz="2500">
              <a:latin typeface="Arial"/>
              <a:cs typeface="Arial"/>
            </a:endParaRPr>
          </a:p>
          <a:p>
            <a:pPr marL="673735">
              <a:lnSpc>
                <a:spcPct val="100000"/>
              </a:lnSpc>
              <a:spcBef>
                <a:spcPts val="670"/>
              </a:spcBef>
            </a:pPr>
            <a:r>
              <a:rPr sz="2500" spc="20" dirty="0">
                <a:latin typeface="Courier New"/>
                <a:cs typeface="Courier New"/>
              </a:rPr>
              <a:t>o</a:t>
            </a:r>
            <a:r>
              <a:rPr sz="2500" spc="-605" dirty="0">
                <a:latin typeface="Courier New"/>
                <a:cs typeface="Courier New"/>
              </a:rPr>
              <a:t> </a:t>
            </a:r>
            <a:r>
              <a:rPr sz="2500" spc="15" dirty="0">
                <a:latin typeface="Arial"/>
                <a:cs typeface="Arial"/>
              </a:rPr>
              <a:t>user-entered </a:t>
            </a:r>
            <a:r>
              <a:rPr sz="2500" spc="20" dirty="0">
                <a:latin typeface="Arial"/>
                <a:cs typeface="Arial"/>
              </a:rPr>
              <a:t>sequence.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Arial"/>
              <a:cs typeface="Arial"/>
            </a:endParaRPr>
          </a:p>
          <a:p>
            <a:pPr marL="497205" indent="-485140">
              <a:lnSpc>
                <a:spcPct val="100000"/>
              </a:lnSpc>
              <a:buChar char="•"/>
              <a:tabLst>
                <a:tab pos="497205" algn="l"/>
                <a:tab pos="497840" algn="l"/>
              </a:tabLst>
            </a:pPr>
            <a:r>
              <a:rPr sz="2500" spc="15" dirty="0">
                <a:latin typeface="Arial"/>
                <a:cs typeface="Arial"/>
              </a:rPr>
              <a:t>User-specified </a:t>
            </a:r>
            <a:r>
              <a:rPr sz="2500" spc="20" dirty="0">
                <a:latin typeface="Arial"/>
                <a:cs typeface="Arial"/>
              </a:rPr>
              <a:t>server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or</a:t>
            </a:r>
            <a:endParaRPr sz="2500">
              <a:latin typeface="Arial"/>
              <a:cs typeface="Arial"/>
            </a:endParaRPr>
          </a:p>
          <a:p>
            <a:pPr marL="981710">
              <a:lnSpc>
                <a:spcPct val="100000"/>
              </a:lnSpc>
              <a:spcBef>
                <a:spcPts val="70"/>
              </a:spcBef>
              <a:tabLst>
                <a:tab pos="2077085" algn="l"/>
              </a:tabLst>
            </a:pPr>
            <a:r>
              <a:rPr sz="2500" spc="25" dirty="0">
                <a:latin typeface="Arial"/>
                <a:cs typeface="Arial"/>
              </a:rPr>
              <a:t>UCSC	</a:t>
            </a:r>
            <a:r>
              <a:rPr sz="2500" spc="20" dirty="0">
                <a:latin typeface="Arial"/>
                <a:cs typeface="Arial"/>
              </a:rPr>
              <a:t>(volume </a:t>
            </a:r>
            <a:r>
              <a:rPr sz="2500" spc="15" dirty="0">
                <a:latin typeface="Arial"/>
                <a:cs typeface="Arial"/>
              </a:rPr>
              <a:t>limits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apply).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23" y="1915397"/>
            <a:ext cx="2209058" cy="196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83" y="1910352"/>
            <a:ext cx="2219325" cy="1974214"/>
          </a:xfrm>
          <a:custGeom>
            <a:avLst/>
            <a:gdLst/>
            <a:ahLst/>
            <a:cxnLst/>
            <a:rect l="l" t="t" r="r" b="b"/>
            <a:pathLst>
              <a:path w="2219325" h="1974214">
                <a:moveTo>
                  <a:pt x="0" y="0"/>
                </a:moveTo>
                <a:lnTo>
                  <a:pt x="2219138" y="0"/>
                </a:lnTo>
                <a:lnTo>
                  <a:pt x="2219138" y="1974167"/>
                </a:lnTo>
                <a:lnTo>
                  <a:pt x="0" y="1974167"/>
                </a:lnTo>
                <a:lnTo>
                  <a:pt x="0" y="0"/>
                </a:lnTo>
                <a:close/>
              </a:path>
            </a:pathLst>
          </a:custGeom>
          <a:ln w="1008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799" y="2807751"/>
            <a:ext cx="2348230" cy="278130"/>
          </a:xfrm>
          <a:custGeom>
            <a:avLst/>
            <a:gdLst/>
            <a:ahLst/>
            <a:cxnLst/>
            <a:rect l="l" t="t" r="r" b="b"/>
            <a:pathLst>
              <a:path w="2348230" h="278130">
                <a:moveTo>
                  <a:pt x="0" y="0"/>
                </a:moveTo>
                <a:lnTo>
                  <a:pt x="2347663" y="0"/>
                </a:lnTo>
                <a:lnTo>
                  <a:pt x="2347663" y="278020"/>
                </a:lnTo>
                <a:lnTo>
                  <a:pt x="0" y="278020"/>
                </a:lnTo>
                <a:lnTo>
                  <a:pt x="0" y="0"/>
                </a:lnTo>
                <a:close/>
              </a:path>
            </a:pathLst>
          </a:custGeom>
          <a:ln w="403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"/>
    </mc:Choice>
    <mc:Fallback xmlns="">
      <p:transition spd="slow" advTm="495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909" y="1978786"/>
            <a:ext cx="7974895" cy="4898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0869" y="1973742"/>
            <a:ext cx="7985125" cy="4908550"/>
          </a:xfrm>
          <a:custGeom>
            <a:avLst/>
            <a:gdLst/>
            <a:ahLst/>
            <a:cxnLst/>
            <a:rect l="l" t="t" r="r" b="b"/>
            <a:pathLst>
              <a:path w="7985125" h="4908550">
                <a:moveTo>
                  <a:pt x="0" y="0"/>
                </a:moveTo>
                <a:lnTo>
                  <a:pt x="7984975" y="0"/>
                </a:lnTo>
                <a:lnTo>
                  <a:pt x="7984975" y="4908366"/>
                </a:lnTo>
                <a:lnTo>
                  <a:pt x="0" y="4908366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7154" y="466968"/>
            <a:ext cx="261874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-45" dirty="0"/>
              <a:t>BLAT</a:t>
            </a:r>
            <a:r>
              <a:rPr sz="2950" spc="-80" dirty="0"/>
              <a:t> </a:t>
            </a:r>
            <a:r>
              <a:rPr sz="2950" spc="10" dirty="0"/>
              <a:t>example</a:t>
            </a:r>
            <a:endParaRPr sz="29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"/>
    </mc:Choice>
    <mc:Fallback xmlns="">
      <p:transition spd="slow" advTm="595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909" y="1978786"/>
            <a:ext cx="7974895" cy="4898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0869" y="1973742"/>
            <a:ext cx="7985125" cy="4908550"/>
          </a:xfrm>
          <a:custGeom>
            <a:avLst/>
            <a:gdLst/>
            <a:ahLst/>
            <a:cxnLst/>
            <a:rect l="l" t="t" r="r" b="b"/>
            <a:pathLst>
              <a:path w="7985125" h="4908550">
                <a:moveTo>
                  <a:pt x="0" y="0"/>
                </a:moveTo>
                <a:lnTo>
                  <a:pt x="7984975" y="0"/>
                </a:lnTo>
                <a:lnTo>
                  <a:pt x="7984975" y="4908366"/>
                </a:lnTo>
                <a:lnTo>
                  <a:pt x="0" y="4908366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796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795"/>
              </a:spcBef>
            </a:pPr>
            <a:r>
              <a:rPr sz="2950" b="1" spc="-45" dirty="0">
                <a:solidFill>
                  <a:srgbClr val="FFFFFF"/>
                </a:solidFill>
                <a:latin typeface="Arial"/>
                <a:cs typeface="Arial"/>
              </a:rPr>
              <a:t>BLAT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4915" y="2318575"/>
            <a:ext cx="2845435" cy="521970"/>
          </a:xfrm>
          <a:custGeom>
            <a:avLst/>
            <a:gdLst/>
            <a:ahLst/>
            <a:cxnLst/>
            <a:rect l="l" t="t" r="r" b="b"/>
            <a:pathLst>
              <a:path w="2845435" h="521969">
                <a:moveTo>
                  <a:pt x="0" y="0"/>
                </a:moveTo>
                <a:lnTo>
                  <a:pt x="2845382" y="0"/>
                </a:lnTo>
                <a:lnTo>
                  <a:pt x="2845382" y="521624"/>
                </a:lnTo>
                <a:lnTo>
                  <a:pt x="0" y="521624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4915" y="2318575"/>
            <a:ext cx="2845435" cy="521970"/>
          </a:xfrm>
          <a:prstGeom prst="rect">
            <a:avLst/>
          </a:prstGeom>
          <a:ln w="13452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745"/>
              </a:spcBef>
            </a:pPr>
            <a:r>
              <a:rPr sz="2100" spc="5" dirty="0">
                <a:latin typeface="Arial"/>
                <a:cs typeface="Arial"/>
              </a:rPr>
              <a:t>Investigate this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peak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39855" y="2686270"/>
            <a:ext cx="403225" cy="650240"/>
          </a:xfrm>
          <a:custGeom>
            <a:avLst/>
            <a:gdLst/>
            <a:ahLst/>
            <a:cxnLst/>
            <a:rect l="l" t="t" r="r" b="b"/>
            <a:pathLst>
              <a:path w="403225" h="650239">
                <a:moveTo>
                  <a:pt x="0" y="325104"/>
                </a:moveTo>
                <a:lnTo>
                  <a:pt x="3248" y="266666"/>
                </a:lnTo>
                <a:lnTo>
                  <a:pt x="12613" y="211665"/>
                </a:lnTo>
                <a:lnTo>
                  <a:pt x="27526" y="161018"/>
                </a:lnTo>
                <a:lnTo>
                  <a:pt x="47416" y="115643"/>
                </a:lnTo>
                <a:lnTo>
                  <a:pt x="71716" y="76460"/>
                </a:lnTo>
                <a:lnTo>
                  <a:pt x="99854" y="44386"/>
                </a:lnTo>
                <a:lnTo>
                  <a:pt x="131263" y="20339"/>
                </a:lnTo>
                <a:lnTo>
                  <a:pt x="201612" y="0"/>
                </a:lnTo>
                <a:lnTo>
                  <a:pt x="237852" y="5237"/>
                </a:lnTo>
                <a:lnTo>
                  <a:pt x="303370" y="44386"/>
                </a:lnTo>
                <a:lnTo>
                  <a:pt x="331508" y="76460"/>
                </a:lnTo>
                <a:lnTo>
                  <a:pt x="355808" y="115643"/>
                </a:lnTo>
                <a:lnTo>
                  <a:pt x="375699" y="161018"/>
                </a:lnTo>
                <a:lnTo>
                  <a:pt x="390611" y="211665"/>
                </a:lnTo>
                <a:lnTo>
                  <a:pt x="399976" y="266666"/>
                </a:lnTo>
                <a:lnTo>
                  <a:pt x="403225" y="325104"/>
                </a:lnTo>
                <a:lnTo>
                  <a:pt x="399976" y="383542"/>
                </a:lnTo>
                <a:lnTo>
                  <a:pt x="390611" y="438544"/>
                </a:lnTo>
                <a:lnTo>
                  <a:pt x="375699" y="489191"/>
                </a:lnTo>
                <a:lnTo>
                  <a:pt x="355808" y="534565"/>
                </a:lnTo>
                <a:lnTo>
                  <a:pt x="331508" y="573748"/>
                </a:lnTo>
                <a:lnTo>
                  <a:pt x="303370" y="605823"/>
                </a:lnTo>
                <a:lnTo>
                  <a:pt x="271961" y="629869"/>
                </a:lnTo>
                <a:lnTo>
                  <a:pt x="201612" y="650209"/>
                </a:lnTo>
                <a:lnTo>
                  <a:pt x="165372" y="644971"/>
                </a:lnTo>
                <a:lnTo>
                  <a:pt x="99854" y="605823"/>
                </a:lnTo>
                <a:lnTo>
                  <a:pt x="71716" y="573748"/>
                </a:lnTo>
                <a:lnTo>
                  <a:pt x="47416" y="534565"/>
                </a:lnTo>
                <a:lnTo>
                  <a:pt x="27526" y="489191"/>
                </a:lnTo>
                <a:lnTo>
                  <a:pt x="12613" y="438544"/>
                </a:lnTo>
                <a:lnTo>
                  <a:pt x="3248" y="383542"/>
                </a:lnTo>
                <a:lnTo>
                  <a:pt x="0" y="325104"/>
                </a:lnTo>
                <a:close/>
              </a:path>
            </a:pathLst>
          </a:custGeom>
          <a:ln w="5377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"/>
    </mc:Choice>
    <mc:Fallback xmlns="">
      <p:transition spd="slow" advTm="777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909" y="1978786"/>
            <a:ext cx="7974895" cy="4898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0869" y="1973742"/>
            <a:ext cx="7985125" cy="4908550"/>
          </a:xfrm>
          <a:custGeom>
            <a:avLst/>
            <a:gdLst/>
            <a:ahLst/>
            <a:cxnLst/>
            <a:rect l="l" t="t" r="r" b="b"/>
            <a:pathLst>
              <a:path w="7985125" h="4908550">
                <a:moveTo>
                  <a:pt x="0" y="0"/>
                </a:moveTo>
                <a:lnTo>
                  <a:pt x="7984975" y="0"/>
                </a:lnTo>
                <a:lnTo>
                  <a:pt x="7984975" y="4908366"/>
                </a:lnTo>
                <a:lnTo>
                  <a:pt x="0" y="4908366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796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795"/>
              </a:spcBef>
            </a:pPr>
            <a:r>
              <a:rPr sz="2950" b="1" spc="-45" dirty="0">
                <a:solidFill>
                  <a:srgbClr val="FFFFFF"/>
                </a:solidFill>
                <a:latin typeface="Arial"/>
                <a:cs typeface="Arial"/>
              </a:rPr>
              <a:t>BLAT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4915" y="2318575"/>
            <a:ext cx="2845435" cy="521970"/>
          </a:xfrm>
          <a:custGeom>
            <a:avLst/>
            <a:gdLst/>
            <a:ahLst/>
            <a:cxnLst/>
            <a:rect l="l" t="t" r="r" b="b"/>
            <a:pathLst>
              <a:path w="2845435" h="521969">
                <a:moveTo>
                  <a:pt x="0" y="0"/>
                </a:moveTo>
                <a:lnTo>
                  <a:pt x="2845382" y="0"/>
                </a:lnTo>
                <a:lnTo>
                  <a:pt x="2845382" y="521624"/>
                </a:lnTo>
                <a:lnTo>
                  <a:pt x="0" y="521624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4915" y="2318575"/>
            <a:ext cx="2845435" cy="521970"/>
          </a:xfrm>
          <a:prstGeom prst="rect">
            <a:avLst/>
          </a:prstGeom>
          <a:ln w="13452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745"/>
              </a:spcBef>
            </a:pPr>
            <a:r>
              <a:rPr sz="2100" spc="5" dirty="0">
                <a:latin typeface="Arial"/>
                <a:cs typeface="Arial"/>
              </a:rPr>
              <a:t>Investigate this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peak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39855" y="2686270"/>
            <a:ext cx="403225" cy="650240"/>
          </a:xfrm>
          <a:custGeom>
            <a:avLst/>
            <a:gdLst/>
            <a:ahLst/>
            <a:cxnLst/>
            <a:rect l="l" t="t" r="r" b="b"/>
            <a:pathLst>
              <a:path w="403225" h="650239">
                <a:moveTo>
                  <a:pt x="0" y="325104"/>
                </a:moveTo>
                <a:lnTo>
                  <a:pt x="3248" y="266666"/>
                </a:lnTo>
                <a:lnTo>
                  <a:pt x="12613" y="211665"/>
                </a:lnTo>
                <a:lnTo>
                  <a:pt x="27526" y="161018"/>
                </a:lnTo>
                <a:lnTo>
                  <a:pt x="47416" y="115643"/>
                </a:lnTo>
                <a:lnTo>
                  <a:pt x="71716" y="76460"/>
                </a:lnTo>
                <a:lnTo>
                  <a:pt x="99854" y="44386"/>
                </a:lnTo>
                <a:lnTo>
                  <a:pt x="131263" y="20339"/>
                </a:lnTo>
                <a:lnTo>
                  <a:pt x="201612" y="0"/>
                </a:lnTo>
                <a:lnTo>
                  <a:pt x="237852" y="5237"/>
                </a:lnTo>
                <a:lnTo>
                  <a:pt x="303370" y="44386"/>
                </a:lnTo>
                <a:lnTo>
                  <a:pt x="331508" y="76460"/>
                </a:lnTo>
                <a:lnTo>
                  <a:pt x="355808" y="115643"/>
                </a:lnTo>
                <a:lnTo>
                  <a:pt x="375699" y="161018"/>
                </a:lnTo>
                <a:lnTo>
                  <a:pt x="390611" y="211665"/>
                </a:lnTo>
                <a:lnTo>
                  <a:pt x="399976" y="266666"/>
                </a:lnTo>
                <a:lnTo>
                  <a:pt x="403225" y="325104"/>
                </a:lnTo>
                <a:lnTo>
                  <a:pt x="399976" y="383542"/>
                </a:lnTo>
                <a:lnTo>
                  <a:pt x="390611" y="438544"/>
                </a:lnTo>
                <a:lnTo>
                  <a:pt x="375699" y="489191"/>
                </a:lnTo>
                <a:lnTo>
                  <a:pt x="355808" y="534565"/>
                </a:lnTo>
                <a:lnTo>
                  <a:pt x="331508" y="573748"/>
                </a:lnTo>
                <a:lnTo>
                  <a:pt x="303370" y="605823"/>
                </a:lnTo>
                <a:lnTo>
                  <a:pt x="271961" y="629869"/>
                </a:lnTo>
                <a:lnTo>
                  <a:pt x="201612" y="650209"/>
                </a:lnTo>
                <a:lnTo>
                  <a:pt x="165372" y="644971"/>
                </a:lnTo>
                <a:lnTo>
                  <a:pt x="99854" y="605823"/>
                </a:lnTo>
                <a:lnTo>
                  <a:pt x="71716" y="573748"/>
                </a:lnTo>
                <a:lnTo>
                  <a:pt x="47416" y="534565"/>
                </a:lnTo>
                <a:lnTo>
                  <a:pt x="27526" y="489191"/>
                </a:lnTo>
                <a:lnTo>
                  <a:pt x="12613" y="438544"/>
                </a:lnTo>
                <a:lnTo>
                  <a:pt x="3248" y="383542"/>
                </a:lnTo>
                <a:lnTo>
                  <a:pt x="0" y="325104"/>
                </a:lnTo>
                <a:close/>
              </a:path>
            </a:pathLst>
          </a:custGeom>
          <a:ln w="5377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4400" y="4127499"/>
            <a:ext cx="1092200" cy="259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7587" y="4242986"/>
            <a:ext cx="887095" cy="2367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7506" y="4232896"/>
            <a:ext cx="907415" cy="2387600"/>
          </a:xfrm>
          <a:custGeom>
            <a:avLst/>
            <a:gdLst/>
            <a:ahLst/>
            <a:cxnLst/>
            <a:rect l="l" t="t" r="r" b="b"/>
            <a:pathLst>
              <a:path w="907414" h="2387600">
                <a:moveTo>
                  <a:pt x="0" y="0"/>
                </a:moveTo>
                <a:lnTo>
                  <a:pt x="907256" y="0"/>
                </a:lnTo>
                <a:lnTo>
                  <a:pt x="907256" y="2387547"/>
                </a:lnTo>
                <a:lnTo>
                  <a:pt x="0" y="2387547"/>
                </a:lnTo>
                <a:lnTo>
                  <a:pt x="0" y="0"/>
                </a:lnTo>
                <a:close/>
              </a:path>
            </a:pathLst>
          </a:custGeom>
          <a:ln w="20163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"/>
    </mc:Choice>
    <mc:Fallback xmlns="">
      <p:transition spd="slow" advTm="929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796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795"/>
              </a:spcBef>
            </a:pPr>
            <a:r>
              <a:rPr sz="2950" b="1" spc="-45" dirty="0">
                <a:solidFill>
                  <a:srgbClr val="FFFFFF"/>
                </a:solidFill>
                <a:latin typeface="Arial"/>
                <a:cs typeface="Arial"/>
              </a:rPr>
              <a:t>BLAT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4948" y="1950469"/>
            <a:ext cx="6612890" cy="477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9908" y="1945426"/>
            <a:ext cx="6623050" cy="4786630"/>
          </a:xfrm>
          <a:custGeom>
            <a:avLst/>
            <a:gdLst/>
            <a:ahLst/>
            <a:cxnLst/>
            <a:rect l="l" t="t" r="r" b="b"/>
            <a:pathLst>
              <a:path w="6623050" h="4786630">
                <a:moveTo>
                  <a:pt x="0" y="0"/>
                </a:moveTo>
                <a:lnTo>
                  <a:pt x="6622972" y="0"/>
                </a:lnTo>
                <a:lnTo>
                  <a:pt x="6622972" y="4786568"/>
                </a:lnTo>
                <a:lnTo>
                  <a:pt x="0" y="4786568"/>
                </a:lnTo>
                <a:lnTo>
                  <a:pt x="0" y="0"/>
                </a:lnTo>
                <a:close/>
              </a:path>
            </a:pathLst>
          </a:custGeom>
          <a:ln w="1008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9951" y="2155301"/>
            <a:ext cx="3434715" cy="782955"/>
          </a:xfrm>
          <a:custGeom>
            <a:avLst/>
            <a:gdLst/>
            <a:ahLst/>
            <a:cxnLst/>
            <a:rect l="l" t="t" r="r" b="b"/>
            <a:pathLst>
              <a:path w="3434715" h="782955">
                <a:moveTo>
                  <a:pt x="0" y="0"/>
                </a:moveTo>
                <a:lnTo>
                  <a:pt x="3434132" y="0"/>
                </a:lnTo>
                <a:lnTo>
                  <a:pt x="3434132" y="782436"/>
                </a:lnTo>
                <a:lnTo>
                  <a:pt x="0" y="782436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9951" y="2155301"/>
            <a:ext cx="3434715" cy="782955"/>
          </a:xfrm>
          <a:custGeom>
            <a:avLst/>
            <a:gdLst/>
            <a:ahLst/>
            <a:cxnLst/>
            <a:rect l="l" t="t" r="r" b="b"/>
            <a:pathLst>
              <a:path w="3434715" h="782955">
                <a:moveTo>
                  <a:pt x="0" y="0"/>
                </a:moveTo>
                <a:lnTo>
                  <a:pt x="3434132" y="0"/>
                </a:lnTo>
                <a:lnTo>
                  <a:pt x="3434132" y="782436"/>
                </a:lnTo>
                <a:lnTo>
                  <a:pt x="0" y="782436"/>
                </a:lnTo>
                <a:lnTo>
                  <a:pt x="0" y="0"/>
                </a:lnTo>
                <a:close/>
              </a:path>
            </a:pathLst>
          </a:custGeom>
          <a:ln w="13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4025" y="2236944"/>
            <a:ext cx="3117850" cy="6038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185"/>
              </a:spcBef>
            </a:pPr>
            <a:r>
              <a:rPr sz="1900" dirty="0">
                <a:latin typeface="Arial"/>
                <a:cs typeface="Arial"/>
              </a:rPr>
              <a:t>Right-click on a read and  select </a:t>
            </a:r>
            <a:r>
              <a:rPr sz="1900" b="1" spc="-35" dirty="0">
                <a:latin typeface="Arial"/>
                <a:cs typeface="Arial"/>
              </a:rPr>
              <a:t>BLAT </a:t>
            </a:r>
            <a:r>
              <a:rPr sz="1900" b="1" dirty="0">
                <a:latin typeface="Arial"/>
                <a:cs typeface="Arial"/>
              </a:rPr>
              <a:t>read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sequence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71900" y="3979333"/>
            <a:ext cx="1087966" cy="259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3287" y="4095007"/>
            <a:ext cx="887095" cy="2367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3207" y="4084917"/>
            <a:ext cx="907415" cy="2387600"/>
          </a:xfrm>
          <a:custGeom>
            <a:avLst/>
            <a:gdLst/>
            <a:ahLst/>
            <a:cxnLst/>
            <a:rect l="l" t="t" r="r" b="b"/>
            <a:pathLst>
              <a:path w="907414" h="2387600">
                <a:moveTo>
                  <a:pt x="0" y="0"/>
                </a:moveTo>
                <a:lnTo>
                  <a:pt x="907256" y="0"/>
                </a:lnTo>
                <a:lnTo>
                  <a:pt x="907256" y="2387547"/>
                </a:lnTo>
                <a:lnTo>
                  <a:pt x="0" y="2387547"/>
                </a:lnTo>
                <a:lnTo>
                  <a:pt x="0" y="0"/>
                </a:lnTo>
                <a:close/>
              </a:path>
            </a:pathLst>
          </a:custGeom>
          <a:ln w="20163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2875" y="5457503"/>
            <a:ext cx="843280" cy="319405"/>
          </a:xfrm>
          <a:custGeom>
            <a:avLst/>
            <a:gdLst/>
            <a:ahLst/>
            <a:cxnLst/>
            <a:rect l="l" t="t" r="r" b="b"/>
            <a:pathLst>
              <a:path w="843279" h="319404">
                <a:moveTo>
                  <a:pt x="0" y="159393"/>
                </a:moveTo>
                <a:lnTo>
                  <a:pt x="21491" y="109012"/>
                </a:lnTo>
                <a:lnTo>
                  <a:pt x="81335" y="65257"/>
                </a:lnTo>
                <a:lnTo>
                  <a:pt x="123470" y="46685"/>
                </a:lnTo>
                <a:lnTo>
                  <a:pt x="172589" y="30753"/>
                </a:lnTo>
                <a:lnTo>
                  <a:pt x="227825" y="17791"/>
                </a:lnTo>
                <a:lnTo>
                  <a:pt x="288310" y="8125"/>
                </a:lnTo>
                <a:lnTo>
                  <a:pt x="353175" y="2086"/>
                </a:lnTo>
                <a:lnTo>
                  <a:pt x="421553" y="0"/>
                </a:lnTo>
                <a:lnTo>
                  <a:pt x="489931" y="2086"/>
                </a:lnTo>
                <a:lnTo>
                  <a:pt x="554797" y="8125"/>
                </a:lnTo>
                <a:lnTo>
                  <a:pt x="615281" y="17791"/>
                </a:lnTo>
                <a:lnTo>
                  <a:pt x="670517" y="30753"/>
                </a:lnTo>
                <a:lnTo>
                  <a:pt x="719637" y="46685"/>
                </a:lnTo>
                <a:lnTo>
                  <a:pt x="761772" y="65257"/>
                </a:lnTo>
                <a:lnTo>
                  <a:pt x="796054" y="86142"/>
                </a:lnTo>
                <a:lnTo>
                  <a:pt x="837590" y="133538"/>
                </a:lnTo>
                <a:lnTo>
                  <a:pt x="843107" y="159393"/>
                </a:lnTo>
                <a:lnTo>
                  <a:pt x="837590" y="185247"/>
                </a:lnTo>
                <a:lnTo>
                  <a:pt x="796054" y="232643"/>
                </a:lnTo>
                <a:lnTo>
                  <a:pt x="761772" y="253528"/>
                </a:lnTo>
                <a:lnTo>
                  <a:pt x="719637" y="272101"/>
                </a:lnTo>
                <a:lnTo>
                  <a:pt x="670517" y="288032"/>
                </a:lnTo>
                <a:lnTo>
                  <a:pt x="615281" y="300995"/>
                </a:lnTo>
                <a:lnTo>
                  <a:pt x="554797" y="310660"/>
                </a:lnTo>
                <a:lnTo>
                  <a:pt x="489931" y="316699"/>
                </a:lnTo>
                <a:lnTo>
                  <a:pt x="421553" y="318786"/>
                </a:lnTo>
                <a:lnTo>
                  <a:pt x="353175" y="316699"/>
                </a:lnTo>
                <a:lnTo>
                  <a:pt x="288310" y="310660"/>
                </a:lnTo>
                <a:lnTo>
                  <a:pt x="227825" y="300995"/>
                </a:lnTo>
                <a:lnTo>
                  <a:pt x="172589" y="288032"/>
                </a:lnTo>
                <a:lnTo>
                  <a:pt x="123470" y="272101"/>
                </a:lnTo>
                <a:lnTo>
                  <a:pt x="81335" y="253528"/>
                </a:lnTo>
                <a:lnTo>
                  <a:pt x="47053" y="232643"/>
                </a:lnTo>
                <a:lnTo>
                  <a:pt x="5517" y="185247"/>
                </a:lnTo>
                <a:lnTo>
                  <a:pt x="0" y="159393"/>
                </a:lnTo>
                <a:close/>
              </a:path>
            </a:pathLst>
          </a:custGeom>
          <a:ln w="538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7766" y="5566833"/>
            <a:ext cx="889000" cy="664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5610" y="5597555"/>
            <a:ext cx="615315" cy="381000"/>
          </a:xfrm>
          <a:custGeom>
            <a:avLst/>
            <a:gdLst/>
            <a:ahLst/>
            <a:cxnLst/>
            <a:rect l="l" t="t" r="r" b="b"/>
            <a:pathLst>
              <a:path w="615314" h="381000">
                <a:moveTo>
                  <a:pt x="441195" y="338058"/>
                </a:moveTo>
                <a:lnTo>
                  <a:pt x="433328" y="339547"/>
                </a:lnTo>
                <a:lnTo>
                  <a:pt x="426867" y="343792"/>
                </a:lnTo>
                <a:lnTo>
                  <a:pt x="422468" y="350152"/>
                </a:lnTo>
                <a:lnTo>
                  <a:pt x="420787" y="357987"/>
                </a:lnTo>
                <a:lnTo>
                  <a:pt x="422274" y="365860"/>
                </a:lnTo>
                <a:lnTo>
                  <a:pt x="426516" y="372327"/>
                </a:lnTo>
                <a:lnTo>
                  <a:pt x="432870" y="376731"/>
                </a:lnTo>
                <a:lnTo>
                  <a:pt x="440697" y="378414"/>
                </a:lnTo>
                <a:lnTo>
                  <a:pt x="615290" y="380570"/>
                </a:lnTo>
                <a:lnTo>
                  <a:pt x="592403" y="338867"/>
                </a:lnTo>
                <a:lnTo>
                  <a:pt x="506660" y="338867"/>
                </a:lnTo>
                <a:lnTo>
                  <a:pt x="441195" y="338058"/>
                </a:lnTo>
                <a:close/>
              </a:path>
              <a:path w="615314" h="381000">
                <a:moveTo>
                  <a:pt x="20745" y="0"/>
                </a:moveTo>
                <a:lnTo>
                  <a:pt x="0" y="34606"/>
                </a:lnTo>
                <a:lnTo>
                  <a:pt x="506660" y="338867"/>
                </a:lnTo>
                <a:lnTo>
                  <a:pt x="592403" y="338867"/>
                </a:lnTo>
                <a:lnTo>
                  <a:pt x="573411" y="304261"/>
                </a:lnTo>
                <a:lnTo>
                  <a:pt x="527405" y="304261"/>
                </a:lnTo>
                <a:lnTo>
                  <a:pt x="20745" y="0"/>
                </a:lnTo>
                <a:close/>
              </a:path>
              <a:path w="615314" h="381000">
                <a:moveTo>
                  <a:pt x="511491" y="217035"/>
                </a:moveTo>
                <a:lnTo>
                  <a:pt x="503850" y="219426"/>
                </a:lnTo>
                <a:lnTo>
                  <a:pt x="497734" y="224598"/>
                </a:lnTo>
                <a:lnTo>
                  <a:pt x="494197" y="231476"/>
                </a:lnTo>
                <a:lnTo>
                  <a:pt x="493496" y="239180"/>
                </a:lnTo>
                <a:lnTo>
                  <a:pt x="495885" y="246828"/>
                </a:lnTo>
                <a:lnTo>
                  <a:pt x="527405" y="304261"/>
                </a:lnTo>
                <a:lnTo>
                  <a:pt x="573411" y="304261"/>
                </a:lnTo>
                <a:lnTo>
                  <a:pt x="531228" y="227398"/>
                </a:lnTo>
                <a:lnTo>
                  <a:pt x="526060" y="221277"/>
                </a:lnTo>
                <a:lnTo>
                  <a:pt x="519188" y="217738"/>
                </a:lnTo>
                <a:lnTo>
                  <a:pt x="511491" y="2170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"/>
    </mc:Choice>
    <mc:Fallback xmlns="">
      <p:transition spd="slow" advTm="898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154" y="466968"/>
            <a:ext cx="261874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-45" dirty="0"/>
              <a:t>BLAT</a:t>
            </a:r>
            <a:r>
              <a:rPr sz="2950" spc="-80" dirty="0"/>
              <a:t> </a:t>
            </a:r>
            <a:r>
              <a:rPr sz="2950" spc="10" dirty="0"/>
              <a:t>example</a:t>
            </a:r>
            <a:endParaRPr sz="2950"/>
          </a:p>
        </p:txBody>
      </p:sp>
      <p:sp>
        <p:nvSpPr>
          <p:cNvPr id="3" name="object 3"/>
          <p:cNvSpPr/>
          <p:nvPr/>
        </p:nvSpPr>
        <p:spPr>
          <a:xfrm>
            <a:off x="997366" y="1645950"/>
            <a:ext cx="8330038" cy="575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"/>
    </mc:Choice>
    <mc:Fallback xmlns="">
      <p:transition spd="slow" advTm="896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7965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795"/>
              </a:spcBef>
            </a:pPr>
            <a:r>
              <a:rPr sz="2950" b="1" spc="-45" dirty="0">
                <a:solidFill>
                  <a:srgbClr val="FFFFFF"/>
                </a:solidFill>
                <a:latin typeface="Arial"/>
                <a:cs typeface="Arial"/>
              </a:rPr>
              <a:t>BLAT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7366" y="1645950"/>
            <a:ext cx="8330038" cy="575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3493" y="2009569"/>
            <a:ext cx="3684904" cy="847725"/>
          </a:xfrm>
          <a:custGeom>
            <a:avLst/>
            <a:gdLst/>
            <a:ahLst/>
            <a:cxnLst/>
            <a:rect l="l" t="t" r="r" b="b"/>
            <a:pathLst>
              <a:path w="3684904" h="847725">
                <a:moveTo>
                  <a:pt x="0" y="0"/>
                </a:moveTo>
                <a:lnTo>
                  <a:pt x="3684432" y="0"/>
                </a:lnTo>
                <a:lnTo>
                  <a:pt x="3684432" y="847638"/>
                </a:lnTo>
                <a:lnTo>
                  <a:pt x="0" y="847638"/>
                </a:lnTo>
                <a:lnTo>
                  <a:pt x="0" y="0"/>
                </a:lnTo>
                <a:close/>
              </a:path>
            </a:pathLst>
          </a:custGeom>
          <a:solidFill>
            <a:srgbClr val="FFFD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3493" y="2009569"/>
            <a:ext cx="3684904" cy="847725"/>
          </a:xfrm>
          <a:prstGeom prst="rect">
            <a:avLst/>
          </a:prstGeom>
          <a:ln w="13452">
            <a:solidFill>
              <a:srgbClr val="0000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96520" marR="227329">
              <a:lnSpc>
                <a:spcPct val="100600"/>
              </a:lnSpc>
              <a:spcBef>
                <a:spcPts val="725"/>
              </a:spcBef>
            </a:pPr>
            <a:r>
              <a:rPr sz="2100" spc="10" dirty="0">
                <a:latin typeface="Arial"/>
                <a:cs typeface="Arial"/>
              </a:rPr>
              <a:t>Many </a:t>
            </a:r>
            <a:r>
              <a:rPr sz="2100" spc="5" dirty="0">
                <a:latin typeface="Arial"/>
                <a:cs typeface="Arial"/>
              </a:rPr>
              <a:t>alternative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alignments  </a:t>
            </a:r>
            <a:r>
              <a:rPr sz="2100" spc="10" dirty="0">
                <a:latin typeface="Arial"/>
                <a:cs typeface="Arial"/>
              </a:rPr>
              <a:t>with </a:t>
            </a:r>
            <a:r>
              <a:rPr sz="2100" spc="5" dirty="0">
                <a:latin typeface="Arial"/>
                <a:cs typeface="Arial"/>
              </a:rPr>
              <a:t>similar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scores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9000" y="2798232"/>
            <a:ext cx="728133" cy="4135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6945" y="2845809"/>
            <a:ext cx="591820" cy="3993515"/>
          </a:xfrm>
          <a:custGeom>
            <a:avLst/>
            <a:gdLst/>
            <a:ahLst/>
            <a:cxnLst/>
            <a:rect l="l" t="t" r="r" b="b"/>
            <a:pathLst>
              <a:path w="591820" h="3993515">
                <a:moveTo>
                  <a:pt x="0" y="98651"/>
                </a:moveTo>
                <a:lnTo>
                  <a:pt x="7745" y="60252"/>
                </a:lnTo>
                <a:lnTo>
                  <a:pt x="28869" y="28894"/>
                </a:lnTo>
                <a:lnTo>
                  <a:pt x="60199" y="7752"/>
                </a:lnTo>
                <a:lnTo>
                  <a:pt x="98566" y="0"/>
                </a:lnTo>
                <a:lnTo>
                  <a:pt x="492830" y="0"/>
                </a:lnTo>
                <a:lnTo>
                  <a:pt x="531196" y="7752"/>
                </a:lnTo>
                <a:lnTo>
                  <a:pt x="562527" y="28894"/>
                </a:lnTo>
                <a:lnTo>
                  <a:pt x="583650" y="60252"/>
                </a:lnTo>
                <a:lnTo>
                  <a:pt x="591396" y="98651"/>
                </a:lnTo>
                <a:lnTo>
                  <a:pt x="591396" y="3894581"/>
                </a:lnTo>
                <a:lnTo>
                  <a:pt x="583650" y="3932981"/>
                </a:lnTo>
                <a:lnTo>
                  <a:pt x="562527" y="3964339"/>
                </a:lnTo>
                <a:lnTo>
                  <a:pt x="531196" y="3985480"/>
                </a:lnTo>
                <a:lnTo>
                  <a:pt x="492830" y="3993233"/>
                </a:lnTo>
                <a:lnTo>
                  <a:pt x="98566" y="3993233"/>
                </a:lnTo>
                <a:lnTo>
                  <a:pt x="60199" y="3985480"/>
                </a:lnTo>
                <a:lnTo>
                  <a:pt x="28869" y="3964339"/>
                </a:lnTo>
                <a:lnTo>
                  <a:pt x="7745" y="3932981"/>
                </a:lnTo>
                <a:lnTo>
                  <a:pt x="0" y="3894581"/>
                </a:lnTo>
                <a:lnTo>
                  <a:pt x="0" y="98651"/>
                </a:lnTo>
                <a:close/>
              </a:path>
            </a:pathLst>
          </a:custGeom>
          <a:ln w="4032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"/>
    </mc:Choice>
    <mc:Fallback xmlns="">
      <p:transition spd="slow" advTm="6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71" y="1626167"/>
            <a:ext cx="8385310" cy="420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1790" y="2313702"/>
            <a:ext cx="1330960" cy="685165"/>
          </a:xfrm>
          <a:custGeom>
            <a:avLst/>
            <a:gdLst/>
            <a:ahLst/>
            <a:cxnLst/>
            <a:rect l="l" t="t" r="r" b="b"/>
            <a:pathLst>
              <a:path w="1330960" h="685164">
                <a:moveTo>
                  <a:pt x="0" y="0"/>
                </a:moveTo>
                <a:lnTo>
                  <a:pt x="1330642" y="0"/>
                </a:lnTo>
                <a:lnTo>
                  <a:pt x="1330642" y="684632"/>
                </a:lnTo>
                <a:lnTo>
                  <a:pt x="0" y="684632"/>
                </a:lnTo>
                <a:lnTo>
                  <a:pt x="0" y="0"/>
                </a:lnTo>
                <a:close/>
              </a:path>
            </a:pathLst>
          </a:custGeom>
          <a:solidFill>
            <a:srgbClr val="FFFB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1790" y="2313702"/>
            <a:ext cx="1330960" cy="685165"/>
          </a:xfrm>
          <a:prstGeom prst="rect">
            <a:avLst/>
          </a:prstGeom>
          <a:ln w="10087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28600" marR="219075" indent="93980">
              <a:lnSpc>
                <a:spcPts val="2270"/>
              </a:lnSpc>
              <a:spcBef>
                <a:spcPts val="445"/>
              </a:spcBef>
            </a:pPr>
            <a:r>
              <a:rPr sz="1900" dirty="0">
                <a:latin typeface="Arial"/>
                <a:cs typeface="Arial"/>
              </a:rPr>
              <a:t>Whole  geno</a:t>
            </a:r>
            <a:r>
              <a:rPr sz="1900" spc="5" dirty="0">
                <a:latin typeface="Arial"/>
                <a:cs typeface="Arial"/>
              </a:rPr>
              <a:t>m</a:t>
            </a:r>
            <a:r>
              <a:rPr sz="1900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2110" y="2917614"/>
            <a:ext cx="7983855" cy="4001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9000" y="5494866"/>
            <a:ext cx="893233" cy="46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6625" y="5612096"/>
            <a:ext cx="620395" cy="182880"/>
          </a:xfrm>
          <a:custGeom>
            <a:avLst/>
            <a:gdLst/>
            <a:ahLst/>
            <a:cxnLst/>
            <a:rect l="l" t="t" r="r" b="b"/>
            <a:pathLst>
              <a:path w="620394" h="182879">
                <a:moveTo>
                  <a:pt x="0" y="71467"/>
                </a:moveTo>
                <a:lnTo>
                  <a:pt x="0" y="111826"/>
                </a:lnTo>
                <a:lnTo>
                  <a:pt x="505325" y="111826"/>
                </a:lnTo>
                <a:lnTo>
                  <a:pt x="448773" y="144843"/>
                </a:lnTo>
                <a:lnTo>
                  <a:pt x="442793" y="150171"/>
                </a:lnTo>
                <a:lnTo>
                  <a:pt x="439435" y="157138"/>
                </a:lnTo>
                <a:lnTo>
                  <a:pt x="438932" y="164858"/>
                </a:lnTo>
                <a:lnTo>
                  <a:pt x="441518" y="172441"/>
                </a:lnTo>
                <a:lnTo>
                  <a:pt x="446840" y="178426"/>
                </a:lnTo>
                <a:lnTo>
                  <a:pt x="453801" y="181788"/>
                </a:lnTo>
                <a:lnTo>
                  <a:pt x="461514" y="182291"/>
                </a:lnTo>
                <a:lnTo>
                  <a:pt x="469091" y="179703"/>
                </a:lnTo>
                <a:lnTo>
                  <a:pt x="619912" y="91648"/>
                </a:lnTo>
                <a:lnTo>
                  <a:pt x="585350" y="71469"/>
                </a:lnTo>
                <a:lnTo>
                  <a:pt x="0" y="71467"/>
                </a:lnTo>
                <a:close/>
              </a:path>
              <a:path w="620394" h="182879">
                <a:moveTo>
                  <a:pt x="453721" y="0"/>
                </a:moveTo>
                <a:lnTo>
                  <a:pt x="445725" y="3634"/>
                </a:lnTo>
                <a:lnTo>
                  <a:pt x="441518" y="10853"/>
                </a:lnTo>
                <a:lnTo>
                  <a:pt x="438932" y="18437"/>
                </a:lnTo>
                <a:lnTo>
                  <a:pt x="439435" y="26156"/>
                </a:lnTo>
                <a:lnTo>
                  <a:pt x="442793" y="33124"/>
                </a:lnTo>
                <a:lnTo>
                  <a:pt x="448773" y="38451"/>
                </a:lnTo>
                <a:lnTo>
                  <a:pt x="505325" y="71469"/>
                </a:lnTo>
                <a:lnTo>
                  <a:pt x="585350" y="71469"/>
                </a:lnTo>
                <a:lnTo>
                  <a:pt x="466686" y="2188"/>
                </a:lnTo>
                <a:lnTo>
                  <a:pt x="464111" y="1337"/>
                </a:lnTo>
                <a:lnTo>
                  <a:pt x="453721" y="0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5532" y="5490633"/>
            <a:ext cx="287866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1787" y="5542312"/>
            <a:ext cx="177165" cy="313690"/>
          </a:xfrm>
          <a:custGeom>
            <a:avLst/>
            <a:gdLst/>
            <a:ahLst/>
            <a:cxnLst/>
            <a:rect l="l" t="t" r="r" b="b"/>
            <a:pathLst>
              <a:path w="177164" h="313689">
                <a:moveTo>
                  <a:pt x="177091" y="313195"/>
                </a:moveTo>
                <a:lnTo>
                  <a:pt x="142625" y="312034"/>
                </a:lnTo>
                <a:lnTo>
                  <a:pt x="114480" y="308869"/>
                </a:lnTo>
                <a:lnTo>
                  <a:pt x="95504" y="304174"/>
                </a:lnTo>
                <a:lnTo>
                  <a:pt x="88545" y="298425"/>
                </a:lnTo>
                <a:lnTo>
                  <a:pt x="88546" y="171367"/>
                </a:lnTo>
                <a:lnTo>
                  <a:pt x="81587" y="165618"/>
                </a:lnTo>
                <a:lnTo>
                  <a:pt x="62611" y="160923"/>
                </a:lnTo>
                <a:lnTo>
                  <a:pt x="34466" y="157758"/>
                </a:lnTo>
                <a:lnTo>
                  <a:pt x="0" y="156597"/>
                </a:lnTo>
                <a:lnTo>
                  <a:pt x="34466" y="155437"/>
                </a:lnTo>
                <a:lnTo>
                  <a:pt x="62611" y="152271"/>
                </a:lnTo>
                <a:lnTo>
                  <a:pt x="81587" y="147576"/>
                </a:lnTo>
                <a:lnTo>
                  <a:pt x="88546" y="141827"/>
                </a:lnTo>
                <a:lnTo>
                  <a:pt x="88546" y="14769"/>
                </a:lnTo>
                <a:lnTo>
                  <a:pt x="95504" y="9020"/>
                </a:lnTo>
                <a:lnTo>
                  <a:pt x="114480" y="4326"/>
                </a:lnTo>
                <a:lnTo>
                  <a:pt x="142626" y="1160"/>
                </a:lnTo>
                <a:lnTo>
                  <a:pt x="177092" y="0"/>
                </a:lnTo>
              </a:path>
            </a:pathLst>
          </a:custGeom>
          <a:ln w="40331">
            <a:solidFill>
              <a:srgbClr val="BB0A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0500" y="5490633"/>
            <a:ext cx="287866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26304" y="5542312"/>
            <a:ext cx="177165" cy="313690"/>
          </a:xfrm>
          <a:custGeom>
            <a:avLst/>
            <a:gdLst/>
            <a:ahLst/>
            <a:cxnLst/>
            <a:rect l="l" t="t" r="r" b="b"/>
            <a:pathLst>
              <a:path w="177165" h="313689">
                <a:moveTo>
                  <a:pt x="0" y="313195"/>
                </a:moveTo>
                <a:lnTo>
                  <a:pt x="34466" y="312034"/>
                </a:lnTo>
                <a:lnTo>
                  <a:pt x="62611" y="308869"/>
                </a:lnTo>
                <a:lnTo>
                  <a:pt x="81588" y="304174"/>
                </a:lnTo>
                <a:lnTo>
                  <a:pt x="88546" y="298425"/>
                </a:lnTo>
                <a:lnTo>
                  <a:pt x="88546" y="171367"/>
                </a:lnTo>
                <a:lnTo>
                  <a:pt x="95504" y="165618"/>
                </a:lnTo>
                <a:lnTo>
                  <a:pt x="114480" y="160923"/>
                </a:lnTo>
                <a:lnTo>
                  <a:pt x="142626" y="157758"/>
                </a:lnTo>
                <a:lnTo>
                  <a:pt x="177092" y="156597"/>
                </a:lnTo>
                <a:lnTo>
                  <a:pt x="142626" y="155437"/>
                </a:lnTo>
                <a:lnTo>
                  <a:pt x="114480" y="152271"/>
                </a:lnTo>
                <a:lnTo>
                  <a:pt x="95504" y="147576"/>
                </a:lnTo>
                <a:lnTo>
                  <a:pt x="88546" y="141827"/>
                </a:lnTo>
                <a:lnTo>
                  <a:pt x="88546" y="14769"/>
                </a:lnTo>
                <a:lnTo>
                  <a:pt x="81587" y="9020"/>
                </a:lnTo>
                <a:lnTo>
                  <a:pt x="62611" y="4326"/>
                </a:lnTo>
                <a:lnTo>
                  <a:pt x="34466" y="1160"/>
                </a:lnTo>
                <a:lnTo>
                  <a:pt x="0" y="0"/>
                </a:lnTo>
              </a:path>
            </a:pathLst>
          </a:custGeom>
          <a:ln w="40331">
            <a:solidFill>
              <a:srgbClr val="BB0A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1305" y="5219463"/>
            <a:ext cx="1797050" cy="685165"/>
          </a:xfrm>
          <a:prstGeom prst="rect">
            <a:avLst/>
          </a:prstGeom>
          <a:solidFill>
            <a:srgbClr val="FFFB9A"/>
          </a:solidFill>
          <a:ln w="10088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374650" marR="364490" indent="13335">
              <a:lnSpc>
                <a:spcPts val="2270"/>
              </a:lnSpc>
              <a:spcBef>
                <a:spcPts val="465"/>
              </a:spcBef>
            </a:pPr>
            <a:r>
              <a:rPr sz="1900" dirty="0">
                <a:latin typeface="Arial"/>
                <a:cs typeface="Arial"/>
              </a:rPr>
              <a:t>Base pair  resolution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70033" y="3759200"/>
            <a:ext cx="664633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5656" y="3805483"/>
            <a:ext cx="531495" cy="391795"/>
          </a:xfrm>
          <a:custGeom>
            <a:avLst/>
            <a:gdLst/>
            <a:ahLst/>
            <a:cxnLst/>
            <a:rect l="l" t="t" r="r" b="b"/>
            <a:pathLst>
              <a:path w="531495" h="391795">
                <a:moveTo>
                  <a:pt x="0" y="195746"/>
                </a:moveTo>
                <a:lnTo>
                  <a:pt x="5396" y="156297"/>
                </a:lnTo>
                <a:lnTo>
                  <a:pt x="20875" y="119553"/>
                </a:lnTo>
                <a:lnTo>
                  <a:pt x="45366" y="86302"/>
                </a:lnTo>
                <a:lnTo>
                  <a:pt x="77803" y="57332"/>
                </a:lnTo>
                <a:lnTo>
                  <a:pt x="117116" y="33430"/>
                </a:lnTo>
                <a:lnTo>
                  <a:pt x="162239" y="15382"/>
                </a:lnTo>
                <a:lnTo>
                  <a:pt x="212101" y="3976"/>
                </a:lnTo>
                <a:lnTo>
                  <a:pt x="265636" y="0"/>
                </a:lnTo>
                <a:lnTo>
                  <a:pt x="319172" y="3976"/>
                </a:lnTo>
                <a:lnTo>
                  <a:pt x="369034" y="15382"/>
                </a:lnTo>
                <a:lnTo>
                  <a:pt x="414157" y="33430"/>
                </a:lnTo>
                <a:lnTo>
                  <a:pt x="453470" y="57332"/>
                </a:lnTo>
                <a:lnTo>
                  <a:pt x="485907" y="86302"/>
                </a:lnTo>
                <a:lnTo>
                  <a:pt x="510398" y="119553"/>
                </a:lnTo>
                <a:lnTo>
                  <a:pt x="525877" y="156297"/>
                </a:lnTo>
                <a:lnTo>
                  <a:pt x="531273" y="195746"/>
                </a:lnTo>
                <a:lnTo>
                  <a:pt x="525877" y="235196"/>
                </a:lnTo>
                <a:lnTo>
                  <a:pt x="510398" y="271940"/>
                </a:lnTo>
                <a:lnTo>
                  <a:pt x="485907" y="305190"/>
                </a:lnTo>
                <a:lnTo>
                  <a:pt x="453470" y="334160"/>
                </a:lnTo>
                <a:lnTo>
                  <a:pt x="414157" y="358063"/>
                </a:lnTo>
                <a:lnTo>
                  <a:pt x="369034" y="376110"/>
                </a:lnTo>
                <a:lnTo>
                  <a:pt x="319172" y="387516"/>
                </a:lnTo>
                <a:lnTo>
                  <a:pt x="265636" y="391493"/>
                </a:lnTo>
                <a:lnTo>
                  <a:pt x="212101" y="387516"/>
                </a:lnTo>
                <a:lnTo>
                  <a:pt x="162239" y="376110"/>
                </a:lnTo>
                <a:lnTo>
                  <a:pt x="117116" y="358063"/>
                </a:lnTo>
                <a:lnTo>
                  <a:pt x="77803" y="334160"/>
                </a:lnTo>
                <a:lnTo>
                  <a:pt x="45366" y="305190"/>
                </a:lnTo>
                <a:lnTo>
                  <a:pt x="20875" y="271940"/>
                </a:lnTo>
                <a:lnTo>
                  <a:pt x="5396" y="235196"/>
                </a:lnTo>
                <a:lnTo>
                  <a:pt x="0" y="195746"/>
                </a:lnTo>
                <a:close/>
              </a:path>
            </a:pathLst>
          </a:custGeom>
          <a:ln w="4034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5" dirty="0"/>
              <a:t>IGV</a:t>
            </a:r>
            <a:r>
              <a:rPr spc="-10" dirty="0"/>
              <a:t> basics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5"/>
    </mc:Choice>
    <mc:Fallback xmlns="">
      <p:transition spd="slow" advTm="332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basics </a:t>
            </a:r>
            <a:r>
              <a:rPr sz="3400" b="1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data details</a:t>
            </a:r>
            <a:r>
              <a:rPr sz="3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904" y="1561354"/>
            <a:ext cx="6073775" cy="673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20"/>
              </a:spcBef>
            </a:pPr>
            <a:r>
              <a:rPr sz="2100" spc="15" dirty="0">
                <a:latin typeface="Arial"/>
                <a:cs typeface="Arial"/>
              </a:rPr>
              <a:t>By </a:t>
            </a:r>
            <a:r>
              <a:rPr sz="2100" spc="5" dirty="0">
                <a:latin typeface="Arial"/>
                <a:cs typeface="Arial"/>
              </a:rPr>
              <a:t>default, </a:t>
            </a:r>
            <a:r>
              <a:rPr sz="2100" spc="15" dirty="0">
                <a:latin typeface="Arial"/>
                <a:cs typeface="Arial"/>
              </a:rPr>
              <a:t>a </a:t>
            </a:r>
            <a:r>
              <a:rPr sz="2100" spc="10" dirty="0">
                <a:latin typeface="Arial"/>
                <a:cs typeface="Arial"/>
              </a:rPr>
              <a:t>yellow </a:t>
            </a:r>
            <a:r>
              <a:rPr sz="2100" spc="5" dirty="0">
                <a:latin typeface="Arial"/>
                <a:cs typeface="Arial"/>
              </a:rPr>
              <a:t>“data detail” </a:t>
            </a:r>
            <a:r>
              <a:rPr sz="2100" spc="10" dirty="0">
                <a:latin typeface="Arial"/>
                <a:cs typeface="Arial"/>
              </a:rPr>
              <a:t>window pops up  as </a:t>
            </a:r>
            <a:r>
              <a:rPr sz="2100" spc="5" dirty="0">
                <a:latin typeface="Arial"/>
                <a:cs typeface="Arial"/>
              </a:rPr>
              <a:t>the cursor hovers over </a:t>
            </a:r>
            <a:r>
              <a:rPr sz="2100" spc="15" dirty="0">
                <a:latin typeface="Arial"/>
                <a:cs typeface="Arial"/>
              </a:rPr>
              <a:t>a </a:t>
            </a:r>
            <a:r>
              <a:rPr sz="2100" spc="5" dirty="0">
                <a:latin typeface="Arial"/>
                <a:cs typeface="Arial"/>
              </a:rPr>
              <a:t>data element </a:t>
            </a:r>
            <a:r>
              <a:rPr sz="2100" spc="10" dirty="0">
                <a:latin typeface="Arial"/>
                <a:cs typeface="Arial"/>
              </a:rPr>
              <a:t>in </a:t>
            </a:r>
            <a:r>
              <a:rPr sz="2100" spc="15" dirty="0">
                <a:latin typeface="Arial"/>
                <a:cs typeface="Arial"/>
              </a:rPr>
              <a:t>a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track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4292382"/>
            <a:ext cx="9677400" cy="279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0400" y="2565400"/>
            <a:ext cx="2683932" cy="337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5660" y="2594181"/>
            <a:ext cx="2414270" cy="3096260"/>
          </a:xfrm>
          <a:custGeom>
            <a:avLst/>
            <a:gdLst/>
            <a:ahLst/>
            <a:cxnLst/>
            <a:rect l="l" t="t" r="r" b="b"/>
            <a:pathLst>
              <a:path w="2414270" h="3096260">
                <a:moveTo>
                  <a:pt x="2258758" y="2992239"/>
                </a:moveTo>
                <a:lnTo>
                  <a:pt x="2251202" y="2993865"/>
                </a:lnTo>
                <a:lnTo>
                  <a:pt x="2244806" y="2998208"/>
                </a:lnTo>
                <a:lnTo>
                  <a:pt x="2240414" y="3004908"/>
                </a:lnTo>
                <a:lnTo>
                  <a:pt x="2238964" y="3012788"/>
                </a:lnTo>
                <a:lnTo>
                  <a:pt x="2240589" y="3020351"/>
                </a:lnTo>
                <a:lnTo>
                  <a:pt x="2244928" y="3026753"/>
                </a:lnTo>
                <a:lnTo>
                  <a:pt x="2251622" y="3031148"/>
                </a:lnTo>
                <a:lnTo>
                  <a:pt x="2413681" y="3096199"/>
                </a:lnTo>
                <a:lnTo>
                  <a:pt x="2403220" y="3018081"/>
                </a:lnTo>
                <a:lnTo>
                  <a:pt x="2327396" y="3018081"/>
                </a:lnTo>
                <a:lnTo>
                  <a:pt x="2266632" y="2993690"/>
                </a:lnTo>
                <a:lnTo>
                  <a:pt x="2258758" y="2992239"/>
                </a:lnTo>
                <a:close/>
              </a:path>
              <a:path w="2414270" h="3096260">
                <a:moveTo>
                  <a:pt x="31822" y="0"/>
                </a:moveTo>
                <a:lnTo>
                  <a:pt x="0" y="24785"/>
                </a:lnTo>
                <a:lnTo>
                  <a:pt x="2327396" y="3018081"/>
                </a:lnTo>
                <a:lnTo>
                  <a:pt x="2403220" y="3018081"/>
                </a:lnTo>
                <a:lnTo>
                  <a:pt x="2399901" y="2993296"/>
                </a:lnTo>
                <a:lnTo>
                  <a:pt x="2359219" y="2993296"/>
                </a:lnTo>
                <a:lnTo>
                  <a:pt x="31822" y="0"/>
                </a:lnTo>
                <a:close/>
              </a:path>
              <a:path w="2414270" h="3096260">
                <a:moveTo>
                  <a:pt x="2367826" y="2905668"/>
                </a:moveTo>
                <a:lnTo>
                  <a:pt x="2360258" y="2908283"/>
                </a:lnTo>
                <a:lnTo>
                  <a:pt x="2354480" y="2913422"/>
                </a:lnTo>
                <a:lnTo>
                  <a:pt x="2351049" y="2920354"/>
                </a:lnTo>
                <a:lnTo>
                  <a:pt x="2350521" y="2928349"/>
                </a:lnTo>
                <a:lnTo>
                  <a:pt x="2359219" y="2993296"/>
                </a:lnTo>
                <a:lnTo>
                  <a:pt x="2399901" y="2993296"/>
                </a:lnTo>
                <a:lnTo>
                  <a:pt x="2390486" y="2922988"/>
                </a:lnTo>
                <a:lnTo>
                  <a:pt x="2387873" y="2915414"/>
                </a:lnTo>
                <a:lnTo>
                  <a:pt x="2382739" y="2909631"/>
                </a:lnTo>
                <a:lnTo>
                  <a:pt x="2375814" y="2906197"/>
                </a:lnTo>
                <a:lnTo>
                  <a:pt x="2367826" y="2905668"/>
                </a:lnTo>
                <a:close/>
              </a:path>
            </a:pathLst>
          </a:custGeom>
          <a:solidFill>
            <a:srgbClr val="C000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1900" y="5588000"/>
            <a:ext cx="1951567" cy="9440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8210" y="5635536"/>
            <a:ext cx="1818005" cy="803275"/>
          </a:xfrm>
          <a:custGeom>
            <a:avLst/>
            <a:gdLst/>
            <a:ahLst/>
            <a:cxnLst/>
            <a:rect l="l" t="t" r="r" b="b"/>
            <a:pathLst>
              <a:path w="1818004" h="803275">
                <a:moveTo>
                  <a:pt x="0" y="401609"/>
                </a:moveTo>
                <a:lnTo>
                  <a:pt x="9024" y="344790"/>
                </a:lnTo>
                <a:lnTo>
                  <a:pt x="35276" y="290421"/>
                </a:lnTo>
                <a:lnTo>
                  <a:pt x="77526" y="239044"/>
                </a:lnTo>
                <a:lnTo>
                  <a:pt x="134544" y="191204"/>
                </a:lnTo>
                <a:lnTo>
                  <a:pt x="168207" y="168780"/>
                </a:lnTo>
                <a:lnTo>
                  <a:pt x="205100" y="147444"/>
                </a:lnTo>
                <a:lnTo>
                  <a:pt x="245070" y="127263"/>
                </a:lnTo>
                <a:lnTo>
                  <a:pt x="287963" y="108307"/>
                </a:lnTo>
                <a:lnTo>
                  <a:pt x="333626" y="90643"/>
                </a:lnTo>
                <a:lnTo>
                  <a:pt x="381903" y="74338"/>
                </a:lnTo>
                <a:lnTo>
                  <a:pt x="432643" y="59461"/>
                </a:lnTo>
                <a:lnTo>
                  <a:pt x="485691" y="46080"/>
                </a:lnTo>
                <a:lnTo>
                  <a:pt x="540893" y="34262"/>
                </a:lnTo>
                <a:lnTo>
                  <a:pt x="598095" y="24076"/>
                </a:lnTo>
                <a:lnTo>
                  <a:pt x="657144" y="15590"/>
                </a:lnTo>
                <a:lnTo>
                  <a:pt x="717886" y="8871"/>
                </a:lnTo>
                <a:lnTo>
                  <a:pt x="780167" y="3988"/>
                </a:lnTo>
                <a:lnTo>
                  <a:pt x="843833" y="1008"/>
                </a:lnTo>
                <a:lnTo>
                  <a:pt x="908731" y="0"/>
                </a:lnTo>
                <a:lnTo>
                  <a:pt x="973629" y="1008"/>
                </a:lnTo>
                <a:lnTo>
                  <a:pt x="1037295" y="3988"/>
                </a:lnTo>
                <a:lnTo>
                  <a:pt x="1099576" y="8871"/>
                </a:lnTo>
                <a:lnTo>
                  <a:pt x="1160318" y="15590"/>
                </a:lnTo>
                <a:lnTo>
                  <a:pt x="1219367" y="24076"/>
                </a:lnTo>
                <a:lnTo>
                  <a:pt x="1276570" y="34262"/>
                </a:lnTo>
                <a:lnTo>
                  <a:pt x="1331771" y="46080"/>
                </a:lnTo>
                <a:lnTo>
                  <a:pt x="1384819" y="59461"/>
                </a:lnTo>
                <a:lnTo>
                  <a:pt x="1435559" y="74338"/>
                </a:lnTo>
                <a:lnTo>
                  <a:pt x="1483837" y="90643"/>
                </a:lnTo>
                <a:lnTo>
                  <a:pt x="1529499" y="108307"/>
                </a:lnTo>
                <a:lnTo>
                  <a:pt x="1572392" y="127263"/>
                </a:lnTo>
                <a:lnTo>
                  <a:pt x="1612362" y="147444"/>
                </a:lnTo>
                <a:lnTo>
                  <a:pt x="1649255" y="168780"/>
                </a:lnTo>
                <a:lnTo>
                  <a:pt x="1682918" y="191204"/>
                </a:lnTo>
                <a:lnTo>
                  <a:pt x="1713196" y="214648"/>
                </a:lnTo>
                <a:lnTo>
                  <a:pt x="1762984" y="264325"/>
                </a:lnTo>
                <a:lnTo>
                  <a:pt x="1797389" y="317266"/>
                </a:lnTo>
                <a:lnTo>
                  <a:pt x="1815181" y="372927"/>
                </a:lnTo>
                <a:lnTo>
                  <a:pt x="1817463" y="401609"/>
                </a:lnTo>
                <a:lnTo>
                  <a:pt x="1815181" y="430290"/>
                </a:lnTo>
                <a:lnTo>
                  <a:pt x="1797389" y="485952"/>
                </a:lnTo>
                <a:lnTo>
                  <a:pt x="1762984" y="538893"/>
                </a:lnTo>
                <a:lnTo>
                  <a:pt x="1713196" y="588569"/>
                </a:lnTo>
                <a:lnTo>
                  <a:pt x="1682918" y="612013"/>
                </a:lnTo>
                <a:lnTo>
                  <a:pt x="1649255" y="634437"/>
                </a:lnTo>
                <a:lnTo>
                  <a:pt x="1612362" y="655774"/>
                </a:lnTo>
                <a:lnTo>
                  <a:pt x="1572392" y="675954"/>
                </a:lnTo>
                <a:lnTo>
                  <a:pt x="1529499" y="694910"/>
                </a:lnTo>
                <a:lnTo>
                  <a:pt x="1483837" y="712575"/>
                </a:lnTo>
                <a:lnTo>
                  <a:pt x="1435559" y="728879"/>
                </a:lnTo>
                <a:lnTo>
                  <a:pt x="1384819" y="743756"/>
                </a:lnTo>
                <a:lnTo>
                  <a:pt x="1331771" y="757138"/>
                </a:lnTo>
                <a:lnTo>
                  <a:pt x="1276570" y="768955"/>
                </a:lnTo>
                <a:lnTo>
                  <a:pt x="1219367" y="779141"/>
                </a:lnTo>
                <a:lnTo>
                  <a:pt x="1160318" y="787628"/>
                </a:lnTo>
                <a:lnTo>
                  <a:pt x="1099576" y="794346"/>
                </a:lnTo>
                <a:lnTo>
                  <a:pt x="1037295" y="799230"/>
                </a:lnTo>
                <a:lnTo>
                  <a:pt x="973629" y="802209"/>
                </a:lnTo>
                <a:lnTo>
                  <a:pt x="908731" y="803218"/>
                </a:lnTo>
                <a:lnTo>
                  <a:pt x="843833" y="802209"/>
                </a:lnTo>
                <a:lnTo>
                  <a:pt x="780167" y="799230"/>
                </a:lnTo>
                <a:lnTo>
                  <a:pt x="717886" y="794346"/>
                </a:lnTo>
                <a:lnTo>
                  <a:pt x="657144" y="787628"/>
                </a:lnTo>
                <a:lnTo>
                  <a:pt x="598095" y="779141"/>
                </a:lnTo>
                <a:lnTo>
                  <a:pt x="540893" y="768955"/>
                </a:lnTo>
                <a:lnTo>
                  <a:pt x="485691" y="757138"/>
                </a:lnTo>
                <a:lnTo>
                  <a:pt x="432643" y="743756"/>
                </a:lnTo>
                <a:lnTo>
                  <a:pt x="381903" y="728879"/>
                </a:lnTo>
                <a:lnTo>
                  <a:pt x="333626" y="712575"/>
                </a:lnTo>
                <a:lnTo>
                  <a:pt x="287963" y="694910"/>
                </a:lnTo>
                <a:lnTo>
                  <a:pt x="245070" y="675954"/>
                </a:lnTo>
                <a:lnTo>
                  <a:pt x="205100" y="655774"/>
                </a:lnTo>
                <a:lnTo>
                  <a:pt x="168207" y="634437"/>
                </a:lnTo>
                <a:lnTo>
                  <a:pt x="134544" y="612013"/>
                </a:lnTo>
                <a:lnTo>
                  <a:pt x="104266" y="588569"/>
                </a:lnTo>
                <a:lnTo>
                  <a:pt x="54478" y="538893"/>
                </a:lnTo>
                <a:lnTo>
                  <a:pt x="20073" y="485952"/>
                </a:lnTo>
                <a:lnTo>
                  <a:pt x="2281" y="430290"/>
                </a:lnTo>
                <a:lnTo>
                  <a:pt x="0" y="401609"/>
                </a:lnTo>
                <a:close/>
              </a:path>
            </a:pathLst>
          </a:custGeom>
          <a:ln w="4035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70"/>
    </mc:Choice>
    <mc:Fallback xmlns="">
      <p:transition spd="slow" advTm="319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080" y="2120673"/>
            <a:ext cx="9007334" cy="4964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multiple</a:t>
            </a:r>
            <a:r>
              <a:rPr spc="-15" dirty="0"/>
              <a:t> </a:t>
            </a:r>
            <a:r>
              <a:rPr spc="-10" dirty="0"/>
              <a:t>regions</a:t>
            </a:r>
          </a:p>
        </p:txBody>
      </p:sp>
      <p:sp>
        <p:nvSpPr>
          <p:cNvPr id="4" name="object 4"/>
          <p:cNvSpPr/>
          <p:nvPr/>
        </p:nvSpPr>
        <p:spPr>
          <a:xfrm>
            <a:off x="1938867" y="5016500"/>
            <a:ext cx="2544232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3480" y="5047889"/>
            <a:ext cx="2413635" cy="564515"/>
          </a:xfrm>
          <a:custGeom>
            <a:avLst/>
            <a:gdLst/>
            <a:ahLst/>
            <a:cxnLst/>
            <a:rect l="l" t="t" r="r" b="b"/>
            <a:pathLst>
              <a:path w="2413635" h="564514">
                <a:moveTo>
                  <a:pt x="2413225" y="0"/>
                </a:moveTo>
                <a:lnTo>
                  <a:pt x="2411548" y="74965"/>
                </a:lnTo>
                <a:lnTo>
                  <a:pt x="2406814" y="142327"/>
                </a:lnTo>
                <a:lnTo>
                  <a:pt x="2399472" y="199399"/>
                </a:lnTo>
                <a:lnTo>
                  <a:pt x="2389969" y="243493"/>
                </a:lnTo>
                <a:lnTo>
                  <a:pt x="2366270" y="281993"/>
                </a:lnTo>
                <a:lnTo>
                  <a:pt x="1253568" y="281993"/>
                </a:lnTo>
                <a:lnTo>
                  <a:pt x="1241085" y="292066"/>
                </a:lnTo>
                <a:lnTo>
                  <a:pt x="1220365" y="364587"/>
                </a:lnTo>
                <a:lnTo>
                  <a:pt x="1213023" y="421660"/>
                </a:lnTo>
                <a:lnTo>
                  <a:pt x="1208289" y="489022"/>
                </a:lnTo>
                <a:lnTo>
                  <a:pt x="1206612" y="563987"/>
                </a:lnTo>
                <a:lnTo>
                  <a:pt x="1204935" y="489022"/>
                </a:lnTo>
                <a:lnTo>
                  <a:pt x="1200201" y="421660"/>
                </a:lnTo>
                <a:lnTo>
                  <a:pt x="1192859" y="364587"/>
                </a:lnTo>
                <a:lnTo>
                  <a:pt x="1183356" y="320494"/>
                </a:lnTo>
                <a:lnTo>
                  <a:pt x="1159657" y="281993"/>
                </a:lnTo>
                <a:lnTo>
                  <a:pt x="46955" y="281993"/>
                </a:lnTo>
                <a:lnTo>
                  <a:pt x="34472" y="271920"/>
                </a:lnTo>
                <a:lnTo>
                  <a:pt x="23256" y="243493"/>
                </a:lnTo>
                <a:lnTo>
                  <a:pt x="13752" y="199399"/>
                </a:lnTo>
                <a:lnTo>
                  <a:pt x="6410" y="142327"/>
                </a:lnTo>
                <a:lnTo>
                  <a:pt x="1677" y="74965"/>
                </a:lnTo>
                <a:lnTo>
                  <a:pt x="0" y="0"/>
                </a:lnTo>
              </a:path>
            </a:pathLst>
          </a:custGeom>
          <a:ln w="40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8066" y="5016500"/>
            <a:ext cx="2544232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4084" y="5047890"/>
            <a:ext cx="2413635" cy="564515"/>
          </a:xfrm>
          <a:custGeom>
            <a:avLst/>
            <a:gdLst/>
            <a:ahLst/>
            <a:cxnLst/>
            <a:rect l="l" t="t" r="r" b="b"/>
            <a:pathLst>
              <a:path w="2413634" h="564514">
                <a:moveTo>
                  <a:pt x="2413225" y="0"/>
                </a:moveTo>
                <a:lnTo>
                  <a:pt x="2411548" y="74965"/>
                </a:lnTo>
                <a:lnTo>
                  <a:pt x="2406814" y="142327"/>
                </a:lnTo>
                <a:lnTo>
                  <a:pt x="2399472" y="199399"/>
                </a:lnTo>
                <a:lnTo>
                  <a:pt x="2389969" y="243493"/>
                </a:lnTo>
                <a:lnTo>
                  <a:pt x="2366270" y="281993"/>
                </a:lnTo>
                <a:lnTo>
                  <a:pt x="1253568" y="281993"/>
                </a:lnTo>
                <a:lnTo>
                  <a:pt x="1241085" y="292066"/>
                </a:lnTo>
                <a:lnTo>
                  <a:pt x="1220365" y="364587"/>
                </a:lnTo>
                <a:lnTo>
                  <a:pt x="1213023" y="421660"/>
                </a:lnTo>
                <a:lnTo>
                  <a:pt x="1208289" y="489022"/>
                </a:lnTo>
                <a:lnTo>
                  <a:pt x="1206612" y="563987"/>
                </a:lnTo>
                <a:lnTo>
                  <a:pt x="1204935" y="489022"/>
                </a:lnTo>
                <a:lnTo>
                  <a:pt x="1200201" y="421660"/>
                </a:lnTo>
                <a:lnTo>
                  <a:pt x="1192859" y="364587"/>
                </a:lnTo>
                <a:lnTo>
                  <a:pt x="1183356" y="320494"/>
                </a:lnTo>
                <a:lnTo>
                  <a:pt x="1159657" y="281993"/>
                </a:lnTo>
                <a:lnTo>
                  <a:pt x="46955" y="281993"/>
                </a:lnTo>
                <a:lnTo>
                  <a:pt x="34472" y="271920"/>
                </a:lnTo>
                <a:lnTo>
                  <a:pt x="23256" y="243493"/>
                </a:lnTo>
                <a:lnTo>
                  <a:pt x="13752" y="199399"/>
                </a:lnTo>
                <a:lnTo>
                  <a:pt x="6410" y="142327"/>
                </a:lnTo>
                <a:lnTo>
                  <a:pt x="1677" y="74965"/>
                </a:lnTo>
                <a:lnTo>
                  <a:pt x="0" y="0"/>
                </a:lnTo>
              </a:path>
            </a:pathLst>
          </a:custGeom>
          <a:ln w="40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7266" y="5016500"/>
            <a:ext cx="2548467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84687" y="5047889"/>
            <a:ext cx="2413635" cy="564515"/>
          </a:xfrm>
          <a:custGeom>
            <a:avLst/>
            <a:gdLst/>
            <a:ahLst/>
            <a:cxnLst/>
            <a:rect l="l" t="t" r="r" b="b"/>
            <a:pathLst>
              <a:path w="2413634" h="564514">
                <a:moveTo>
                  <a:pt x="2413225" y="0"/>
                </a:moveTo>
                <a:lnTo>
                  <a:pt x="2411548" y="74965"/>
                </a:lnTo>
                <a:lnTo>
                  <a:pt x="2406814" y="142327"/>
                </a:lnTo>
                <a:lnTo>
                  <a:pt x="2399472" y="199399"/>
                </a:lnTo>
                <a:lnTo>
                  <a:pt x="2389969" y="243493"/>
                </a:lnTo>
                <a:lnTo>
                  <a:pt x="2366270" y="281993"/>
                </a:lnTo>
                <a:lnTo>
                  <a:pt x="1253568" y="281993"/>
                </a:lnTo>
                <a:lnTo>
                  <a:pt x="1241085" y="292066"/>
                </a:lnTo>
                <a:lnTo>
                  <a:pt x="1220365" y="364587"/>
                </a:lnTo>
                <a:lnTo>
                  <a:pt x="1213023" y="421660"/>
                </a:lnTo>
                <a:lnTo>
                  <a:pt x="1208289" y="489022"/>
                </a:lnTo>
                <a:lnTo>
                  <a:pt x="1206612" y="563987"/>
                </a:lnTo>
                <a:lnTo>
                  <a:pt x="1204935" y="489022"/>
                </a:lnTo>
                <a:lnTo>
                  <a:pt x="1200201" y="421660"/>
                </a:lnTo>
                <a:lnTo>
                  <a:pt x="1192859" y="364587"/>
                </a:lnTo>
                <a:lnTo>
                  <a:pt x="1183356" y="320494"/>
                </a:lnTo>
                <a:lnTo>
                  <a:pt x="1159657" y="281993"/>
                </a:lnTo>
                <a:lnTo>
                  <a:pt x="46955" y="281993"/>
                </a:lnTo>
                <a:lnTo>
                  <a:pt x="34472" y="271920"/>
                </a:lnTo>
                <a:lnTo>
                  <a:pt x="23256" y="243493"/>
                </a:lnTo>
                <a:lnTo>
                  <a:pt x="13752" y="199399"/>
                </a:lnTo>
                <a:lnTo>
                  <a:pt x="6410" y="142327"/>
                </a:lnTo>
                <a:lnTo>
                  <a:pt x="1677" y="74965"/>
                </a:lnTo>
                <a:lnTo>
                  <a:pt x="0" y="0"/>
                </a:lnTo>
              </a:path>
            </a:pathLst>
          </a:custGeom>
          <a:ln w="40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05306" y="5634046"/>
            <a:ext cx="100838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5" dirty="0">
                <a:latin typeface="Calibri"/>
                <a:cs typeface="Calibri"/>
              </a:rPr>
              <a:t>Locus</a:t>
            </a:r>
            <a:r>
              <a:rPr sz="2500" b="1" spc="-70" dirty="0">
                <a:latin typeface="Calibri"/>
                <a:cs typeface="Calibri"/>
              </a:rPr>
              <a:t> </a:t>
            </a:r>
            <a:r>
              <a:rPr sz="2500" b="1" spc="15" dirty="0">
                <a:latin typeface="Calibri"/>
                <a:cs typeface="Calibri"/>
              </a:rPr>
              <a:t>1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5910" y="5634046"/>
            <a:ext cx="100838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5" dirty="0">
                <a:latin typeface="Calibri"/>
                <a:cs typeface="Calibri"/>
              </a:rPr>
              <a:t>Locus</a:t>
            </a:r>
            <a:r>
              <a:rPr sz="2500" b="1" spc="-70" dirty="0">
                <a:latin typeface="Calibri"/>
                <a:cs typeface="Calibri"/>
              </a:rPr>
              <a:t> </a:t>
            </a:r>
            <a:r>
              <a:rPr sz="2500" b="1" spc="15" dirty="0">
                <a:latin typeface="Calibri"/>
                <a:cs typeface="Calibri"/>
              </a:rPr>
              <a:t>2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5408" y="5631176"/>
            <a:ext cx="100838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5" dirty="0">
                <a:latin typeface="Calibri"/>
                <a:cs typeface="Calibri"/>
              </a:rPr>
              <a:t>Locus</a:t>
            </a:r>
            <a:r>
              <a:rPr sz="2500" b="1" spc="-70" dirty="0">
                <a:latin typeface="Calibri"/>
                <a:cs typeface="Calibri"/>
              </a:rPr>
              <a:t> </a:t>
            </a:r>
            <a:r>
              <a:rPr sz="2500" b="1" spc="15" dirty="0">
                <a:latin typeface="Calibri"/>
                <a:cs typeface="Calibri"/>
              </a:rPr>
              <a:t>3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6848" y="1223803"/>
            <a:ext cx="3959860" cy="484505"/>
          </a:xfrm>
          <a:custGeom>
            <a:avLst/>
            <a:gdLst/>
            <a:ahLst/>
            <a:cxnLst/>
            <a:rect l="l" t="t" r="r" b="b"/>
            <a:pathLst>
              <a:path w="3959860" h="484505">
                <a:moveTo>
                  <a:pt x="3879124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6"/>
                </a:lnTo>
                <a:lnTo>
                  <a:pt x="6337" y="434995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879124" y="484292"/>
                </a:lnTo>
                <a:lnTo>
                  <a:pt x="3910515" y="477949"/>
                </a:lnTo>
                <a:lnTo>
                  <a:pt x="3936149" y="460651"/>
                </a:lnTo>
                <a:lnTo>
                  <a:pt x="3953432" y="434995"/>
                </a:lnTo>
                <a:lnTo>
                  <a:pt x="3959769" y="403576"/>
                </a:lnTo>
                <a:lnTo>
                  <a:pt x="3959769" y="80717"/>
                </a:lnTo>
                <a:lnTo>
                  <a:pt x="3953432" y="49298"/>
                </a:lnTo>
                <a:lnTo>
                  <a:pt x="3936149" y="23641"/>
                </a:lnTo>
                <a:lnTo>
                  <a:pt x="3910515" y="6343"/>
                </a:lnTo>
                <a:lnTo>
                  <a:pt x="3879124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6848" y="1223803"/>
            <a:ext cx="3959860" cy="484505"/>
          </a:xfrm>
          <a:custGeom>
            <a:avLst/>
            <a:gdLst/>
            <a:ahLst/>
            <a:cxnLst/>
            <a:rect l="l" t="t" r="r" b="b"/>
            <a:pathLst>
              <a:path w="3959860" h="484505">
                <a:moveTo>
                  <a:pt x="0" y="80716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879124" y="0"/>
                </a:lnTo>
                <a:lnTo>
                  <a:pt x="3910515" y="6343"/>
                </a:lnTo>
                <a:lnTo>
                  <a:pt x="3936149" y="23641"/>
                </a:lnTo>
                <a:lnTo>
                  <a:pt x="3953432" y="49298"/>
                </a:lnTo>
                <a:lnTo>
                  <a:pt x="3959770" y="80716"/>
                </a:lnTo>
                <a:lnTo>
                  <a:pt x="3959770" y="403576"/>
                </a:lnTo>
                <a:lnTo>
                  <a:pt x="3953432" y="434995"/>
                </a:lnTo>
                <a:lnTo>
                  <a:pt x="3936149" y="460651"/>
                </a:lnTo>
                <a:lnTo>
                  <a:pt x="3910515" y="477950"/>
                </a:lnTo>
                <a:lnTo>
                  <a:pt x="3879124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5"/>
                </a:lnTo>
                <a:lnTo>
                  <a:pt x="0" y="403576"/>
                </a:lnTo>
                <a:lnTo>
                  <a:pt x="0" y="80716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5323" y="1288785"/>
            <a:ext cx="38715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5" dirty="0">
                <a:latin typeface="Arial"/>
                <a:cs typeface="Arial"/>
              </a:rPr>
              <a:t>Multi-Locus or Split-Screen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view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4"/>
    </mc:Choice>
    <mc:Fallback xmlns="">
      <p:transition spd="slow" advTm="210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881" y="2898750"/>
            <a:ext cx="4711065" cy="991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solidFill>
                  <a:srgbClr val="000000"/>
                </a:solidFill>
              </a:rPr>
              <a:t>more </a:t>
            </a:r>
            <a:r>
              <a:rPr sz="2500" spc="15" dirty="0">
                <a:solidFill>
                  <a:srgbClr val="000000"/>
                </a:solidFill>
              </a:rPr>
              <a:t>about</a:t>
            </a:r>
            <a:r>
              <a:rPr sz="2500" spc="-5" dirty="0">
                <a:solidFill>
                  <a:srgbClr val="000000"/>
                </a:solidFill>
              </a:rPr>
              <a:t> </a:t>
            </a:r>
            <a:r>
              <a:rPr sz="2500" spc="15" dirty="0">
                <a:solidFill>
                  <a:srgbClr val="000000"/>
                </a:solidFill>
              </a:rPr>
              <a:t>loading</a:t>
            </a:r>
            <a:endParaRPr sz="250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800" dirty="0">
                <a:solidFill>
                  <a:srgbClr val="000000"/>
                </a:solidFill>
              </a:rPr>
              <a:t>Reference</a:t>
            </a:r>
            <a:r>
              <a:rPr sz="3800" spc="-40" dirty="0">
                <a:solidFill>
                  <a:srgbClr val="000000"/>
                </a:solidFill>
              </a:rPr>
              <a:t> </a:t>
            </a:r>
            <a:r>
              <a:rPr sz="3800" spc="5" dirty="0">
                <a:solidFill>
                  <a:srgbClr val="000000"/>
                </a:solidFill>
              </a:rPr>
              <a:t>Genomes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"/>
    </mc:Choice>
    <mc:Fallback xmlns="">
      <p:transition spd="slow" advTm="242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9461" y="1624872"/>
            <a:ext cx="3412853" cy="1672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7528" y="1612928"/>
            <a:ext cx="3437254" cy="1696085"/>
          </a:xfrm>
          <a:custGeom>
            <a:avLst/>
            <a:gdLst/>
            <a:ahLst/>
            <a:cxnLst/>
            <a:rect l="l" t="t" r="r" b="b"/>
            <a:pathLst>
              <a:path w="3437254" h="1696085">
                <a:moveTo>
                  <a:pt x="0" y="0"/>
                </a:moveTo>
                <a:lnTo>
                  <a:pt x="3436720" y="0"/>
                </a:lnTo>
                <a:lnTo>
                  <a:pt x="3436720" y="1695975"/>
                </a:lnTo>
                <a:lnTo>
                  <a:pt x="0" y="1695975"/>
                </a:lnTo>
                <a:lnTo>
                  <a:pt x="0" y="0"/>
                </a:lnTo>
                <a:close/>
              </a:path>
            </a:pathLst>
          </a:custGeom>
          <a:ln w="23882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Genome</a:t>
            </a:r>
            <a:r>
              <a:rPr spc="-20" dirty="0"/>
              <a:t> </a:t>
            </a:r>
            <a:r>
              <a:rPr spc="-10" dirty="0"/>
              <a:t>menu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088" y="2027840"/>
            <a:ext cx="7890509" cy="3046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4545330">
              <a:lnSpc>
                <a:spcPct val="100600"/>
              </a:lnSpc>
              <a:spcBef>
                <a:spcPts val="120"/>
              </a:spcBef>
            </a:pPr>
            <a:r>
              <a:rPr sz="2100" spc="10" dirty="0">
                <a:latin typeface="Calibri"/>
                <a:cs typeface="Calibri"/>
              </a:rPr>
              <a:t>The </a:t>
            </a:r>
            <a:r>
              <a:rPr sz="2100" spc="5" dirty="0">
                <a:latin typeface="Calibri"/>
                <a:cs typeface="Calibri"/>
              </a:rPr>
              <a:t>genome </a:t>
            </a:r>
            <a:r>
              <a:rPr sz="2100" dirty="0">
                <a:latin typeface="Calibri"/>
                <a:cs typeface="Calibri"/>
              </a:rPr>
              <a:t>drop-down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spc="10" dirty="0">
                <a:latin typeface="Calibri"/>
                <a:cs typeface="Calibri"/>
              </a:rPr>
              <a:t>menu  </a:t>
            </a:r>
            <a:r>
              <a:rPr sz="2100" spc="5" dirty="0">
                <a:latin typeface="Calibri"/>
                <a:cs typeface="Calibri"/>
              </a:rPr>
              <a:t>is </a:t>
            </a:r>
            <a:r>
              <a:rPr sz="2100" spc="10" dirty="0">
                <a:latin typeface="Calibri"/>
                <a:cs typeface="Calibri"/>
              </a:rPr>
              <a:t>in the </a:t>
            </a:r>
            <a:r>
              <a:rPr sz="2100" spc="5" dirty="0">
                <a:latin typeface="Calibri"/>
                <a:cs typeface="Calibri"/>
              </a:rPr>
              <a:t>upper </a:t>
            </a:r>
            <a:r>
              <a:rPr sz="2100" dirty="0">
                <a:latin typeface="Calibri"/>
                <a:cs typeface="Calibri"/>
              </a:rPr>
              <a:t>left </a:t>
            </a:r>
            <a:r>
              <a:rPr sz="2100" spc="5" dirty="0">
                <a:latin typeface="Calibri"/>
                <a:cs typeface="Calibri"/>
              </a:rPr>
              <a:t>corner of  </a:t>
            </a:r>
            <a:r>
              <a:rPr sz="2100" spc="10" dirty="0">
                <a:latin typeface="Calibri"/>
                <a:cs typeface="Calibri"/>
              </a:rPr>
              <a:t>the </a:t>
            </a:r>
            <a:r>
              <a:rPr sz="2100" spc="5" dirty="0">
                <a:latin typeface="Calibri"/>
                <a:cs typeface="Calibri"/>
              </a:rPr>
              <a:t>IGV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window.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00" spc="10" dirty="0">
                <a:latin typeface="Calibri"/>
                <a:cs typeface="Calibri"/>
              </a:rPr>
              <a:t>The </a:t>
            </a:r>
            <a:r>
              <a:rPr sz="2100" spc="5" dirty="0">
                <a:latin typeface="Calibri"/>
                <a:cs typeface="Calibri"/>
              </a:rPr>
              <a:t>genome </a:t>
            </a:r>
            <a:r>
              <a:rPr sz="2100" spc="10" dirty="0">
                <a:latin typeface="Calibri"/>
                <a:cs typeface="Calibri"/>
              </a:rPr>
              <a:t>menu is </a:t>
            </a:r>
            <a:r>
              <a:rPr sz="2100" spc="5" dirty="0">
                <a:latin typeface="Calibri"/>
                <a:cs typeface="Calibri"/>
              </a:rPr>
              <a:t>short </a:t>
            </a:r>
            <a:r>
              <a:rPr sz="2100" spc="10" dirty="0">
                <a:latin typeface="Calibri"/>
                <a:cs typeface="Calibri"/>
              </a:rPr>
              <a:t>when </a:t>
            </a:r>
            <a:r>
              <a:rPr sz="2100" dirty="0">
                <a:latin typeface="Calibri"/>
                <a:cs typeface="Calibri"/>
              </a:rPr>
              <a:t>you </a:t>
            </a:r>
            <a:r>
              <a:rPr sz="2100" spc="-5" dirty="0">
                <a:latin typeface="Calibri"/>
                <a:cs typeface="Calibri"/>
              </a:rPr>
              <a:t>first </a:t>
            </a:r>
            <a:r>
              <a:rPr sz="2100" dirty="0">
                <a:latin typeface="Calibri"/>
                <a:cs typeface="Calibri"/>
              </a:rPr>
              <a:t>install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IGV.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2100" spc="5" dirty="0">
                <a:latin typeface="Calibri"/>
                <a:cs typeface="Calibri"/>
              </a:rPr>
              <a:t>But IGV </a:t>
            </a:r>
            <a:r>
              <a:rPr sz="2100" b="1" dirty="0">
                <a:latin typeface="Calibri"/>
                <a:cs typeface="Calibri"/>
              </a:rPr>
              <a:t>hosts dozens </a:t>
            </a:r>
            <a:r>
              <a:rPr sz="2100" b="1" spc="5" dirty="0">
                <a:latin typeface="Calibri"/>
                <a:cs typeface="Calibri"/>
              </a:rPr>
              <a:t>of genomes </a:t>
            </a:r>
            <a:r>
              <a:rPr sz="2100" spc="10" dirty="0">
                <a:latin typeface="Calibri"/>
                <a:cs typeface="Calibri"/>
              </a:rPr>
              <a:t>and </a:t>
            </a:r>
            <a:r>
              <a:rPr sz="2100" dirty="0">
                <a:latin typeface="Calibri"/>
                <a:cs typeface="Calibri"/>
              </a:rPr>
              <a:t>you </a:t>
            </a:r>
            <a:r>
              <a:rPr sz="2100" spc="5" dirty="0">
                <a:latin typeface="Calibri"/>
                <a:cs typeface="Calibri"/>
              </a:rPr>
              <a:t>can </a:t>
            </a:r>
            <a:r>
              <a:rPr sz="2100" b="1" spc="5" dirty="0">
                <a:latin typeface="Calibri"/>
                <a:cs typeface="Calibri"/>
              </a:rPr>
              <a:t>load other genomes</a:t>
            </a:r>
            <a:r>
              <a:rPr sz="2100" b="1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too.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9566" y="2116667"/>
            <a:ext cx="2620432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5595" y="2163848"/>
            <a:ext cx="2487295" cy="506095"/>
          </a:xfrm>
          <a:custGeom>
            <a:avLst/>
            <a:gdLst/>
            <a:ahLst/>
            <a:cxnLst/>
            <a:rect l="l" t="t" r="r" b="b"/>
            <a:pathLst>
              <a:path w="2487295" h="506094">
                <a:moveTo>
                  <a:pt x="0" y="252742"/>
                </a:moveTo>
                <a:lnTo>
                  <a:pt x="20035" y="207312"/>
                </a:lnTo>
                <a:lnTo>
                  <a:pt x="54569" y="178464"/>
                </a:lnTo>
                <a:lnTo>
                  <a:pt x="104830" y="151016"/>
                </a:lnTo>
                <a:lnTo>
                  <a:pt x="169779" y="125178"/>
                </a:lnTo>
                <a:lnTo>
                  <a:pt x="207436" y="112929"/>
                </a:lnTo>
                <a:lnTo>
                  <a:pt x="248374" y="101162"/>
                </a:lnTo>
                <a:lnTo>
                  <a:pt x="292464" y="89903"/>
                </a:lnTo>
                <a:lnTo>
                  <a:pt x="339576" y="79179"/>
                </a:lnTo>
                <a:lnTo>
                  <a:pt x="389578" y="69017"/>
                </a:lnTo>
                <a:lnTo>
                  <a:pt x="442342" y="59441"/>
                </a:lnTo>
                <a:lnTo>
                  <a:pt x="497737" y="50480"/>
                </a:lnTo>
                <a:lnTo>
                  <a:pt x="555634" y="42160"/>
                </a:lnTo>
                <a:lnTo>
                  <a:pt x="615901" y="34506"/>
                </a:lnTo>
                <a:lnTo>
                  <a:pt x="678409" y="27546"/>
                </a:lnTo>
                <a:lnTo>
                  <a:pt x="743028" y="21306"/>
                </a:lnTo>
                <a:lnTo>
                  <a:pt x="809628" y="15812"/>
                </a:lnTo>
                <a:lnTo>
                  <a:pt x="878078" y="11090"/>
                </a:lnTo>
                <a:lnTo>
                  <a:pt x="948250" y="7168"/>
                </a:lnTo>
                <a:lnTo>
                  <a:pt x="1020011" y="4072"/>
                </a:lnTo>
                <a:lnTo>
                  <a:pt x="1093234" y="1827"/>
                </a:lnTo>
                <a:lnTo>
                  <a:pt x="1167786" y="461"/>
                </a:lnTo>
                <a:lnTo>
                  <a:pt x="1243539" y="0"/>
                </a:lnTo>
                <a:lnTo>
                  <a:pt x="1319292" y="461"/>
                </a:lnTo>
                <a:lnTo>
                  <a:pt x="1393845" y="1827"/>
                </a:lnTo>
                <a:lnTo>
                  <a:pt x="1467067" y="4072"/>
                </a:lnTo>
                <a:lnTo>
                  <a:pt x="1538829" y="7168"/>
                </a:lnTo>
                <a:lnTo>
                  <a:pt x="1609000" y="11090"/>
                </a:lnTo>
                <a:lnTo>
                  <a:pt x="1677450" y="15812"/>
                </a:lnTo>
                <a:lnTo>
                  <a:pt x="1744050" y="21306"/>
                </a:lnTo>
                <a:lnTo>
                  <a:pt x="1808669" y="27546"/>
                </a:lnTo>
                <a:lnTo>
                  <a:pt x="1871177" y="34506"/>
                </a:lnTo>
                <a:lnTo>
                  <a:pt x="1931444" y="42160"/>
                </a:lnTo>
                <a:lnTo>
                  <a:pt x="1989341" y="50480"/>
                </a:lnTo>
                <a:lnTo>
                  <a:pt x="2044736" y="59441"/>
                </a:lnTo>
                <a:lnTo>
                  <a:pt x="2097500" y="69017"/>
                </a:lnTo>
                <a:lnTo>
                  <a:pt x="2147502" y="79179"/>
                </a:lnTo>
                <a:lnTo>
                  <a:pt x="2194614" y="89903"/>
                </a:lnTo>
                <a:lnTo>
                  <a:pt x="2238704" y="101162"/>
                </a:lnTo>
                <a:lnTo>
                  <a:pt x="2279642" y="112929"/>
                </a:lnTo>
                <a:lnTo>
                  <a:pt x="2317299" y="125178"/>
                </a:lnTo>
                <a:lnTo>
                  <a:pt x="2382248" y="151016"/>
                </a:lnTo>
                <a:lnTo>
                  <a:pt x="2432510" y="178464"/>
                </a:lnTo>
                <a:lnTo>
                  <a:pt x="2467044" y="207312"/>
                </a:lnTo>
                <a:lnTo>
                  <a:pt x="2487079" y="252742"/>
                </a:lnTo>
                <a:lnTo>
                  <a:pt x="2484809" y="268139"/>
                </a:lnTo>
                <a:lnTo>
                  <a:pt x="2451808" y="312759"/>
                </a:lnTo>
                <a:lnTo>
                  <a:pt x="2409280" y="340933"/>
                </a:lnTo>
                <a:lnTo>
                  <a:pt x="2351544" y="367602"/>
                </a:lnTo>
                <a:lnTo>
                  <a:pt x="2279642" y="392556"/>
                </a:lnTo>
                <a:lnTo>
                  <a:pt x="2238704" y="404323"/>
                </a:lnTo>
                <a:lnTo>
                  <a:pt x="2194614" y="415582"/>
                </a:lnTo>
                <a:lnTo>
                  <a:pt x="2147502" y="426306"/>
                </a:lnTo>
                <a:lnTo>
                  <a:pt x="2097500" y="436468"/>
                </a:lnTo>
                <a:lnTo>
                  <a:pt x="2044736" y="446043"/>
                </a:lnTo>
                <a:lnTo>
                  <a:pt x="1989341" y="455004"/>
                </a:lnTo>
                <a:lnTo>
                  <a:pt x="1931444" y="463325"/>
                </a:lnTo>
                <a:lnTo>
                  <a:pt x="1871177" y="470979"/>
                </a:lnTo>
                <a:lnTo>
                  <a:pt x="1808669" y="477939"/>
                </a:lnTo>
                <a:lnTo>
                  <a:pt x="1744050" y="484179"/>
                </a:lnTo>
                <a:lnTo>
                  <a:pt x="1677450" y="489673"/>
                </a:lnTo>
                <a:lnTo>
                  <a:pt x="1609000" y="494395"/>
                </a:lnTo>
                <a:lnTo>
                  <a:pt x="1538829" y="498317"/>
                </a:lnTo>
                <a:lnTo>
                  <a:pt x="1467067" y="501413"/>
                </a:lnTo>
                <a:lnTo>
                  <a:pt x="1393845" y="503658"/>
                </a:lnTo>
                <a:lnTo>
                  <a:pt x="1319292" y="505024"/>
                </a:lnTo>
                <a:lnTo>
                  <a:pt x="1243539" y="505485"/>
                </a:lnTo>
                <a:lnTo>
                  <a:pt x="1167786" y="505024"/>
                </a:lnTo>
                <a:lnTo>
                  <a:pt x="1093234" y="503658"/>
                </a:lnTo>
                <a:lnTo>
                  <a:pt x="1020011" y="501413"/>
                </a:lnTo>
                <a:lnTo>
                  <a:pt x="948250" y="498317"/>
                </a:lnTo>
                <a:lnTo>
                  <a:pt x="878078" y="494395"/>
                </a:lnTo>
                <a:lnTo>
                  <a:pt x="809628" y="489673"/>
                </a:lnTo>
                <a:lnTo>
                  <a:pt x="743028" y="484179"/>
                </a:lnTo>
                <a:lnTo>
                  <a:pt x="678409" y="477939"/>
                </a:lnTo>
                <a:lnTo>
                  <a:pt x="615901" y="470979"/>
                </a:lnTo>
                <a:lnTo>
                  <a:pt x="555634" y="463325"/>
                </a:lnTo>
                <a:lnTo>
                  <a:pt x="497737" y="455004"/>
                </a:lnTo>
                <a:lnTo>
                  <a:pt x="442342" y="446043"/>
                </a:lnTo>
                <a:lnTo>
                  <a:pt x="389578" y="436468"/>
                </a:lnTo>
                <a:lnTo>
                  <a:pt x="339576" y="426306"/>
                </a:lnTo>
                <a:lnTo>
                  <a:pt x="292464" y="415582"/>
                </a:lnTo>
                <a:lnTo>
                  <a:pt x="248374" y="404323"/>
                </a:lnTo>
                <a:lnTo>
                  <a:pt x="207436" y="392556"/>
                </a:lnTo>
                <a:lnTo>
                  <a:pt x="169779" y="380307"/>
                </a:lnTo>
                <a:lnTo>
                  <a:pt x="104830" y="354469"/>
                </a:lnTo>
                <a:lnTo>
                  <a:pt x="54569" y="327020"/>
                </a:lnTo>
                <a:lnTo>
                  <a:pt x="20035" y="298173"/>
                </a:lnTo>
                <a:lnTo>
                  <a:pt x="0" y="252742"/>
                </a:lnTo>
                <a:close/>
              </a:path>
            </a:pathLst>
          </a:custGeom>
          <a:ln w="403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6"/>
    </mc:Choice>
    <mc:Fallback xmlns="">
      <p:transition spd="slow" advTm="117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254000"/>
            <a:ext cx="9677400" cy="807720"/>
          </a:xfrm>
          <a:custGeom>
            <a:avLst/>
            <a:gdLst/>
            <a:ahLst/>
            <a:cxnLst/>
            <a:rect l="l" t="t" r="r" b="b"/>
            <a:pathLst>
              <a:path w="9677400" h="807719">
                <a:moveTo>
                  <a:pt x="0" y="0"/>
                </a:moveTo>
                <a:lnTo>
                  <a:pt x="9677400" y="0"/>
                </a:lnTo>
                <a:lnTo>
                  <a:pt x="9677400" y="807156"/>
                </a:lnTo>
                <a:lnTo>
                  <a:pt x="0" y="8071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More </a:t>
            </a:r>
            <a:r>
              <a:rPr spc="-10" dirty="0"/>
              <a:t>hosted</a:t>
            </a:r>
            <a:r>
              <a:rPr spc="-40" dirty="0"/>
              <a:t> </a:t>
            </a:r>
            <a:r>
              <a:rPr spc="-10" dirty="0"/>
              <a:t>genomes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063" y="1345263"/>
            <a:ext cx="5124450" cy="1329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r>
              <a:rPr sz="2100" spc="-105" dirty="0">
                <a:latin typeface="Arial"/>
                <a:cs typeface="Arial"/>
              </a:rPr>
              <a:t>To </a:t>
            </a:r>
            <a:r>
              <a:rPr sz="2100" spc="5" dirty="0">
                <a:latin typeface="Arial"/>
                <a:cs typeface="Arial"/>
              </a:rPr>
              <a:t>get </a:t>
            </a:r>
            <a:r>
              <a:rPr sz="2100" spc="10" dirty="0">
                <a:latin typeface="Arial"/>
                <a:cs typeface="Arial"/>
              </a:rPr>
              <a:t>more genomes </a:t>
            </a:r>
            <a:r>
              <a:rPr sz="2100" spc="5" dirty="0">
                <a:latin typeface="Arial"/>
                <a:cs typeface="Arial"/>
              </a:rPr>
              <a:t>from the IGV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server: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"/>
              <a:cs typeface="Arial"/>
            </a:endParaRPr>
          </a:p>
          <a:p>
            <a:pPr marL="445134" marR="380365" indent="-433070">
              <a:lnSpc>
                <a:spcPct val="100600"/>
              </a:lnSpc>
            </a:pPr>
            <a:r>
              <a:rPr sz="2100" spc="5" dirty="0">
                <a:latin typeface="Arial"/>
                <a:cs typeface="Arial"/>
              </a:rPr>
              <a:t>(1) Select </a:t>
            </a:r>
            <a:r>
              <a:rPr sz="2100" b="1" i="1" spc="10" dirty="0">
                <a:latin typeface="Arial-BoldItalicMT"/>
                <a:cs typeface="Arial-BoldItalicMT"/>
              </a:rPr>
              <a:t>More </a:t>
            </a:r>
            <a:r>
              <a:rPr sz="2100" spc="5" dirty="0">
                <a:latin typeface="Arial"/>
                <a:cs typeface="Arial"/>
              </a:rPr>
              <a:t>from the </a:t>
            </a:r>
            <a:r>
              <a:rPr sz="2100" spc="10" dirty="0">
                <a:latin typeface="Arial"/>
                <a:cs typeface="Arial"/>
              </a:rPr>
              <a:t>genome</a:t>
            </a:r>
            <a:r>
              <a:rPr sz="2100" spc="-114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menu  </a:t>
            </a:r>
            <a:r>
              <a:rPr sz="2100" spc="5" dirty="0">
                <a:latin typeface="Arial"/>
                <a:cs typeface="Arial"/>
              </a:rPr>
              <a:t>to </a:t>
            </a:r>
            <a:r>
              <a:rPr sz="2100" spc="10" dirty="0">
                <a:latin typeface="Arial"/>
                <a:cs typeface="Arial"/>
              </a:rPr>
              <a:t>see </a:t>
            </a:r>
            <a:r>
              <a:rPr sz="2100" spc="5" dirty="0">
                <a:latin typeface="Arial"/>
                <a:cs typeface="Arial"/>
              </a:rPr>
              <a:t>the complete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list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7987" y="2900700"/>
            <a:ext cx="3427089" cy="1636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947" y="2895655"/>
            <a:ext cx="3437254" cy="1646555"/>
          </a:xfrm>
          <a:custGeom>
            <a:avLst/>
            <a:gdLst/>
            <a:ahLst/>
            <a:cxnLst/>
            <a:rect l="l" t="t" r="r" b="b"/>
            <a:pathLst>
              <a:path w="3437254" h="1646554">
                <a:moveTo>
                  <a:pt x="0" y="0"/>
                </a:moveTo>
                <a:lnTo>
                  <a:pt x="3437169" y="0"/>
                </a:lnTo>
                <a:lnTo>
                  <a:pt x="3437169" y="1646349"/>
                </a:lnTo>
                <a:lnTo>
                  <a:pt x="0" y="1646349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41333" y="3632200"/>
            <a:ext cx="1248833" cy="54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6942" y="3747814"/>
            <a:ext cx="968375" cy="272415"/>
          </a:xfrm>
          <a:custGeom>
            <a:avLst/>
            <a:gdLst/>
            <a:ahLst/>
            <a:cxnLst/>
            <a:rect l="l" t="t" r="r" b="b"/>
            <a:pathLst>
              <a:path w="968375" h="272414">
                <a:moveTo>
                  <a:pt x="730281" y="0"/>
                </a:moveTo>
                <a:lnTo>
                  <a:pt x="696409" y="26150"/>
                </a:lnTo>
                <a:lnTo>
                  <a:pt x="697163" y="37729"/>
                </a:lnTo>
                <a:lnTo>
                  <a:pt x="702201" y="48180"/>
                </a:lnTo>
                <a:lnTo>
                  <a:pt x="711172" y="56172"/>
                </a:lnTo>
                <a:lnTo>
                  <a:pt x="795999" y="105697"/>
                </a:lnTo>
                <a:lnTo>
                  <a:pt x="0" y="105697"/>
                </a:lnTo>
                <a:lnTo>
                  <a:pt x="0" y="166232"/>
                </a:lnTo>
                <a:lnTo>
                  <a:pt x="795999" y="166234"/>
                </a:lnTo>
                <a:lnTo>
                  <a:pt x="711172" y="215760"/>
                </a:lnTo>
                <a:lnTo>
                  <a:pt x="702201" y="223751"/>
                </a:lnTo>
                <a:lnTo>
                  <a:pt x="697163" y="234202"/>
                </a:lnTo>
                <a:lnTo>
                  <a:pt x="696408" y="245781"/>
                </a:lnTo>
                <a:lnTo>
                  <a:pt x="700286" y="257155"/>
                </a:lnTo>
                <a:lnTo>
                  <a:pt x="708271" y="266134"/>
                </a:lnTo>
                <a:lnTo>
                  <a:pt x="718713" y="271176"/>
                </a:lnTo>
                <a:lnTo>
                  <a:pt x="730282" y="271931"/>
                </a:lnTo>
                <a:lnTo>
                  <a:pt x="741646" y="268050"/>
                </a:lnTo>
                <a:lnTo>
                  <a:pt x="967879" y="135966"/>
                </a:lnTo>
                <a:lnTo>
                  <a:pt x="738041" y="1775"/>
                </a:lnTo>
                <a:lnTo>
                  <a:pt x="734178" y="501"/>
                </a:lnTo>
                <a:lnTo>
                  <a:pt x="73028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2873" y="466260"/>
            <a:ext cx="3235881" cy="7052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466" y="3725333"/>
            <a:ext cx="1151466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587" y="3772789"/>
            <a:ext cx="1017269" cy="276225"/>
          </a:xfrm>
          <a:custGeom>
            <a:avLst/>
            <a:gdLst/>
            <a:ahLst/>
            <a:cxnLst/>
            <a:rect l="l" t="t" r="r" b="b"/>
            <a:pathLst>
              <a:path w="1017269" h="276225">
                <a:moveTo>
                  <a:pt x="0" y="137970"/>
                </a:moveTo>
                <a:lnTo>
                  <a:pt x="18159" y="101292"/>
                </a:lnTo>
                <a:lnTo>
                  <a:pt x="69407" y="68333"/>
                </a:lnTo>
                <a:lnTo>
                  <a:pt x="105926" y="53660"/>
                </a:lnTo>
                <a:lnTo>
                  <a:pt x="148899" y="40410"/>
                </a:lnTo>
                <a:lnTo>
                  <a:pt x="197721" y="28747"/>
                </a:lnTo>
                <a:lnTo>
                  <a:pt x="251787" y="18836"/>
                </a:lnTo>
                <a:lnTo>
                  <a:pt x="310491" y="10842"/>
                </a:lnTo>
                <a:lnTo>
                  <a:pt x="373227" y="4928"/>
                </a:lnTo>
                <a:lnTo>
                  <a:pt x="439390" y="1259"/>
                </a:lnTo>
                <a:lnTo>
                  <a:pt x="508373" y="0"/>
                </a:lnTo>
                <a:lnTo>
                  <a:pt x="577356" y="1259"/>
                </a:lnTo>
                <a:lnTo>
                  <a:pt x="643519" y="4928"/>
                </a:lnTo>
                <a:lnTo>
                  <a:pt x="706255" y="10842"/>
                </a:lnTo>
                <a:lnTo>
                  <a:pt x="764959" y="18836"/>
                </a:lnTo>
                <a:lnTo>
                  <a:pt x="819025" y="28747"/>
                </a:lnTo>
                <a:lnTo>
                  <a:pt x="867848" y="40410"/>
                </a:lnTo>
                <a:lnTo>
                  <a:pt x="910821" y="53660"/>
                </a:lnTo>
                <a:lnTo>
                  <a:pt x="947339" y="68333"/>
                </a:lnTo>
                <a:lnTo>
                  <a:pt x="998587" y="101292"/>
                </a:lnTo>
                <a:lnTo>
                  <a:pt x="1016747" y="137970"/>
                </a:lnTo>
                <a:lnTo>
                  <a:pt x="1012106" y="156691"/>
                </a:lnTo>
                <a:lnTo>
                  <a:pt x="976796" y="191674"/>
                </a:lnTo>
                <a:lnTo>
                  <a:pt x="910821" y="222279"/>
                </a:lnTo>
                <a:lnTo>
                  <a:pt x="867848" y="235529"/>
                </a:lnTo>
                <a:lnTo>
                  <a:pt x="819025" y="247192"/>
                </a:lnTo>
                <a:lnTo>
                  <a:pt x="764959" y="257103"/>
                </a:lnTo>
                <a:lnTo>
                  <a:pt x="706255" y="265097"/>
                </a:lnTo>
                <a:lnTo>
                  <a:pt x="643519" y="271011"/>
                </a:lnTo>
                <a:lnTo>
                  <a:pt x="577356" y="274680"/>
                </a:lnTo>
                <a:lnTo>
                  <a:pt x="508373" y="275940"/>
                </a:lnTo>
                <a:lnTo>
                  <a:pt x="439390" y="274680"/>
                </a:lnTo>
                <a:lnTo>
                  <a:pt x="373227" y="271011"/>
                </a:lnTo>
                <a:lnTo>
                  <a:pt x="310491" y="265097"/>
                </a:lnTo>
                <a:lnTo>
                  <a:pt x="251787" y="257103"/>
                </a:lnTo>
                <a:lnTo>
                  <a:pt x="197721" y="247192"/>
                </a:lnTo>
                <a:lnTo>
                  <a:pt x="148899" y="235529"/>
                </a:lnTo>
                <a:lnTo>
                  <a:pt x="105926" y="222279"/>
                </a:lnTo>
                <a:lnTo>
                  <a:pt x="69407" y="207606"/>
                </a:lnTo>
                <a:lnTo>
                  <a:pt x="18159" y="174648"/>
                </a:lnTo>
                <a:lnTo>
                  <a:pt x="0" y="137970"/>
                </a:lnTo>
                <a:close/>
              </a:path>
            </a:pathLst>
          </a:custGeom>
          <a:ln w="403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54"/>
    </mc:Choice>
    <mc:Fallback xmlns="">
      <p:transition spd="slow" advTm="308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11" y="2797594"/>
            <a:ext cx="5727065" cy="11899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2875" marR="5080" indent="-130810">
              <a:lnSpc>
                <a:spcPct val="101000"/>
              </a:lnSpc>
              <a:spcBef>
                <a:spcPts val="55"/>
              </a:spcBef>
            </a:pPr>
            <a:r>
              <a:rPr sz="3800" spc="-5" dirty="0">
                <a:solidFill>
                  <a:srgbClr val="000000"/>
                </a:solidFill>
              </a:rPr>
              <a:t>Viewing </a:t>
            </a:r>
            <a:r>
              <a:rPr sz="3800" spc="5" dirty="0">
                <a:solidFill>
                  <a:srgbClr val="000000"/>
                </a:solidFill>
              </a:rPr>
              <a:t>Next</a:t>
            </a:r>
            <a:r>
              <a:rPr sz="3800" spc="-55" dirty="0">
                <a:solidFill>
                  <a:srgbClr val="000000"/>
                </a:solidFill>
              </a:rPr>
              <a:t> </a:t>
            </a:r>
            <a:r>
              <a:rPr sz="3800" spc="5" dirty="0">
                <a:solidFill>
                  <a:srgbClr val="000000"/>
                </a:solidFill>
              </a:rPr>
              <a:t>Generation  Sequencing (NGS)</a:t>
            </a:r>
            <a:r>
              <a:rPr sz="3800" spc="-50" dirty="0">
                <a:solidFill>
                  <a:srgbClr val="000000"/>
                </a:solidFill>
              </a:rPr>
              <a:t> </a:t>
            </a:r>
            <a:r>
              <a:rPr sz="3800" spc="5" dirty="0">
                <a:solidFill>
                  <a:srgbClr val="000000"/>
                </a:solidFill>
              </a:rPr>
              <a:t>Data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80"/>
    </mc:Choice>
    <mc:Fallback xmlns="">
      <p:transition spd="slow" advTm="2478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3EB59-9D90-544F-875D-81C952A3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76400"/>
            <a:ext cx="4492752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7D6A1-66EB-3B48-828B-C5804625A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4447309" cy="182880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0AD7B828-A8DD-0C4C-859E-C2D291402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430371"/>
            <a:ext cx="9677400" cy="544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00"/>
              </a:spcBef>
            </a:pPr>
            <a:r>
              <a:rPr lang="en-GB" spc="-5" dirty="0"/>
              <a:t>NGS sequencing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24150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8F51-5613-DA48-8DF3-4C4F9D0F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A2177B-4B2B-884A-A90C-A34381995037}"/>
              </a:ext>
            </a:extLst>
          </p:cNvPr>
          <p:cNvSpPr txBox="1">
            <a:spLocks/>
          </p:cNvSpPr>
          <p:nvPr/>
        </p:nvSpPr>
        <p:spPr>
          <a:xfrm>
            <a:off x="487118" y="1752600"/>
            <a:ext cx="8549640" cy="541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520" kern="0" dirty="0">
                <a:solidFill>
                  <a:schemeClr val="tx2"/>
                </a:solidFill>
              </a:rPr>
              <a:t>Broad comparison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394F5-004B-904D-A0E1-704711DEE4E5}"/>
              </a:ext>
            </a:extLst>
          </p:cNvPr>
          <p:cNvSpPr txBox="1">
            <a:spLocks/>
          </p:cNvSpPr>
          <p:nvPr/>
        </p:nvSpPr>
        <p:spPr>
          <a:xfrm>
            <a:off x="471430" y="2667000"/>
            <a:ext cx="8645676" cy="365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400" b="1" i="0">
                <a:solidFill>
                  <a:srgbClr val="404040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40" b="0" kern="0" dirty="0" err="1"/>
              <a:t>Ensembl</a:t>
            </a:r>
            <a:r>
              <a:rPr lang="en-US" sz="2640" b="0" kern="0" dirty="0"/>
              <a:t> and UCSC: access to all publicly available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40" b="0" kern="0" dirty="0" err="1"/>
              <a:t>Ensembl</a:t>
            </a:r>
            <a:r>
              <a:rPr lang="en-US" sz="2640" b="0" kern="0" dirty="0"/>
              <a:t> and UCSC: limited possibility to upload your own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40" b="0" kern="0" dirty="0"/>
              <a:t>IGV: suitable to browse your own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40" b="0" kern="0" dirty="0"/>
              <a:t>IGV: particularly useful for Next gen sequencing data or any large dataset</a:t>
            </a:r>
          </a:p>
          <a:p>
            <a:endParaRPr lang="en-US" sz="2640" b="0" kern="0" dirty="0"/>
          </a:p>
          <a:p>
            <a:endParaRPr lang="en-US" sz="2640" b="0" kern="0" dirty="0"/>
          </a:p>
        </p:txBody>
      </p:sp>
    </p:spTree>
    <p:extLst>
      <p:ext uri="{BB962C8B-B14F-4D97-AF65-F5344CB8AC3E}">
        <p14:creationId xmlns:p14="http://schemas.microsoft.com/office/powerpoint/2010/main" val="313361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566F-05F8-9043-839A-297B0A2C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32" y="499721"/>
            <a:ext cx="9677400" cy="830997"/>
          </a:xfrm>
        </p:spPr>
        <p:txBody>
          <a:bodyPr/>
          <a:lstStyle/>
          <a:p>
            <a:r>
              <a:rPr lang="en-US" sz="2000" dirty="0"/>
              <a:t>SAM/BAM (Sequence Alignment Map/Binary Alignment Map)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17E26-CE25-3B4B-B860-1CD60079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5000"/>
            <a:ext cx="4994442" cy="1899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9239C-EA11-1549-BAE1-093CB30BF339}"/>
              </a:ext>
            </a:extLst>
          </p:cNvPr>
          <p:cNvSpPr txBox="1"/>
          <p:nvPr/>
        </p:nvSpPr>
        <p:spPr>
          <a:xfrm>
            <a:off x="775369" y="1837229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48D6D-5CF2-5545-AD63-CC3C5284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41" y="4653861"/>
            <a:ext cx="5325979" cy="1263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69FC8-5386-CB4F-8572-F41ECF6B2A1A}"/>
              </a:ext>
            </a:extLst>
          </p:cNvPr>
          <p:cNvSpPr txBox="1"/>
          <p:nvPr/>
        </p:nvSpPr>
        <p:spPr>
          <a:xfrm>
            <a:off x="775369" y="4139271"/>
            <a:ext cx="211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Corresponding SAM: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9642BB-785B-8F4E-B3BD-1C82ADEBA5AD}"/>
              </a:ext>
            </a:extLst>
          </p:cNvPr>
          <p:cNvGrpSpPr/>
          <p:nvPr/>
        </p:nvGrpSpPr>
        <p:grpSpPr>
          <a:xfrm>
            <a:off x="2013241" y="4599409"/>
            <a:ext cx="5492639" cy="307777"/>
            <a:chOff x="1395663" y="3949705"/>
            <a:chExt cx="5492639" cy="3077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182327-348A-8C47-8C54-84CE2D661DD4}"/>
                </a:ext>
              </a:extLst>
            </p:cNvPr>
            <p:cNvSpPr/>
            <p:nvPr/>
          </p:nvSpPr>
          <p:spPr bwMode="auto">
            <a:xfrm>
              <a:off x="1395663" y="4004157"/>
              <a:ext cx="1507958" cy="198875"/>
            </a:xfrm>
            <a:prstGeom prst="rect">
              <a:avLst/>
            </a:prstGeom>
            <a:solidFill>
              <a:srgbClr val="C00000">
                <a:alpha val="33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3E65BA-D114-0B48-8F03-E1D8E30411B0}"/>
                </a:ext>
              </a:extLst>
            </p:cNvPr>
            <p:cNvSpPr txBox="1"/>
            <p:nvPr/>
          </p:nvSpPr>
          <p:spPr>
            <a:xfrm>
              <a:off x="2903621" y="3949705"/>
              <a:ext cx="3984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Header (here: how the sorting order has been made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7D712-34A2-C94A-9F4D-4660DF551B5E}"/>
              </a:ext>
            </a:extLst>
          </p:cNvPr>
          <p:cNvGrpSpPr/>
          <p:nvPr/>
        </p:nvGrpSpPr>
        <p:grpSpPr>
          <a:xfrm>
            <a:off x="2050716" y="4759574"/>
            <a:ext cx="2719765" cy="307777"/>
            <a:chOff x="1395663" y="3949705"/>
            <a:chExt cx="2719765" cy="307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DB2561-3F63-B34A-B923-FB7BE125E9A1}"/>
                </a:ext>
              </a:extLst>
            </p:cNvPr>
            <p:cNvSpPr/>
            <p:nvPr/>
          </p:nvSpPr>
          <p:spPr bwMode="auto">
            <a:xfrm>
              <a:off x="1395663" y="4004157"/>
              <a:ext cx="1507958" cy="198875"/>
            </a:xfrm>
            <a:prstGeom prst="rect">
              <a:avLst/>
            </a:prstGeom>
            <a:solidFill>
              <a:srgbClr val="C00000">
                <a:alpha val="33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DF8E18-7CF6-D042-B882-982C2838096F}"/>
                </a:ext>
              </a:extLst>
            </p:cNvPr>
            <p:cNvSpPr txBox="1"/>
            <p:nvPr/>
          </p:nvSpPr>
          <p:spPr>
            <a:xfrm>
              <a:off x="2903621" y="3949705"/>
              <a:ext cx="1211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Reference </a:t>
              </a:r>
              <a:r>
                <a:rPr lang="en-US" sz="1400" dirty="0" err="1">
                  <a:solidFill>
                    <a:schemeClr val="accent1"/>
                  </a:solidFill>
                </a:rPr>
                <a:t>seq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DD7B01-DCDB-074D-89A7-9A0EEFEF043B}"/>
              </a:ext>
            </a:extLst>
          </p:cNvPr>
          <p:cNvGrpSpPr/>
          <p:nvPr/>
        </p:nvGrpSpPr>
        <p:grpSpPr>
          <a:xfrm>
            <a:off x="2013241" y="4953000"/>
            <a:ext cx="6643403" cy="904126"/>
            <a:chOff x="1395663" y="4363197"/>
            <a:chExt cx="6643403" cy="9041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0057D0-D22E-7B43-AB93-9A29093FD8DD}"/>
                </a:ext>
              </a:extLst>
            </p:cNvPr>
            <p:cNvSpPr/>
            <p:nvPr/>
          </p:nvSpPr>
          <p:spPr bwMode="auto">
            <a:xfrm>
              <a:off x="1395663" y="4363197"/>
              <a:ext cx="5213684" cy="904126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B1E950-4E08-7C42-8BAB-EA13FC13875F}"/>
                </a:ext>
              </a:extLst>
            </p:cNvPr>
            <p:cNvSpPr txBox="1"/>
            <p:nvPr/>
          </p:nvSpPr>
          <p:spPr>
            <a:xfrm>
              <a:off x="6888302" y="4492094"/>
              <a:ext cx="11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Alignment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section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F43228-0DD5-9E4A-B3FF-9E9AB8B111E7}"/>
              </a:ext>
            </a:extLst>
          </p:cNvPr>
          <p:cNvGrpSpPr/>
          <p:nvPr/>
        </p:nvGrpSpPr>
        <p:grpSpPr>
          <a:xfrm>
            <a:off x="1748589" y="5012901"/>
            <a:ext cx="769763" cy="1139561"/>
            <a:chOff x="1093536" y="4363197"/>
            <a:chExt cx="769763" cy="113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0155BB-48B3-A744-9DAF-5A291BA07D8E}"/>
                </a:ext>
              </a:extLst>
            </p:cNvPr>
            <p:cNvSpPr/>
            <p:nvPr/>
          </p:nvSpPr>
          <p:spPr bwMode="auto">
            <a:xfrm>
              <a:off x="1395663" y="4363197"/>
              <a:ext cx="352926" cy="904126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5D585B-F969-8046-BDB1-CAC38587F5B0}"/>
                </a:ext>
              </a:extLst>
            </p:cNvPr>
            <p:cNvSpPr txBox="1"/>
            <p:nvPr/>
          </p:nvSpPr>
          <p:spPr>
            <a:xfrm>
              <a:off x="1093536" y="5256537"/>
              <a:ext cx="7697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Read name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219158-930E-FD43-9509-0F9DFEE2E03E}"/>
              </a:ext>
            </a:extLst>
          </p:cNvPr>
          <p:cNvGrpSpPr/>
          <p:nvPr/>
        </p:nvGrpSpPr>
        <p:grpSpPr>
          <a:xfrm>
            <a:off x="2547265" y="5012901"/>
            <a:ext cx="915806" cy="1150937"/>
            <a:chOff x="2547265" y="5012901"/>
            <a:chExt cx="915806" cy="11509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E32DD02-2BE4-DD4E-859B-48B69DCF79F3}"/>
                </a:ext>
              </a:extLst>
            </p:cNvPr>
            <p:cNvSpPr/>
            <p:nvPr/>
          </p:nvSpPr>
          <p:spPr bwMode="auto">
            <a:xfrm>
              <a:off x="2664119" y="5012901"/>
              <a:ext cx="406103" cy="893340"/>
            </a:xfrm>
            <a:prstGeom prst="rect">
              <a:avLst/>
            </a:prstGeom>
            <a:solidFill>
              <a:srgbClr val="00B0F0">
                <a:alpha val="49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3A8469-2ECA-4A4B-A2ED-34A5F7C40CC1}"/>
                </a:ext>
              </a:extLst>
            </p:cNvPr>
            <p:cNvSpPr txBox="1"/>
            <p:nvPr/>
          </p:nvSpPr>
          <p:spPr>
            <a:xfrm>
              <a:off x="2547265" y="5917617"/>
              <a:ext cx="9158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Position in ref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B3658A-3F00-6843-9076-8A0EA2C266BD}"/>
              </a:ext>
            </a:extLst>
          </p:cNvPr>
          <p:cNvGrpSpPr/>
          <p:nvPr/>
        </p:nvGrpSpPr>
        <p:grpSpPr>
          <a:xfrm>
            <a:off x="3007061" y="5012901"/>
            <a:ext cx="1029449" cy="1107319"/>
            <a:chOff x="2389483" y="4363197"/>
            <a:chExt cx="1029449" cy="110731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F5C241-FBA7-E44D-B85E-23D811A6F964}"/>
                </a:ext>
              </a:extLst>
            </p:cNvPr>
            <p:cNvSpPr/>
            <p:nvPr/>
          </p:nvSpPr>
          <p:spPr bwMode="auto">
            <a:xfrm>
              <a:off x="2462462" y="4363197"/>
              <a:ext cx="152401" cy="904126"/>
            </a:xfrm>
            <a:prstGeom prst="rect">
              <a:avLst/>
            </a:prstGeom>
            <a:solidFill>
              <a:srgbClr val="0070C0">
                <a:alpha val="42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D0E481-E93F-7A42-A90A-215181397A62}"/>
                </a:ext>
              </a:extLst>
            </p:cNvPr>
            <p:cNvSpPr txBox="1"/>
            <p:nvPr/>
          </p:nvSpPr>
          <p:spPr>
            <a:xfrm>
              <a:off x="2389483" y="5224295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Mapping quality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8CB44E-CB5F-1240-92B2-0616FEC14F70}"/>
              </a:ext>
            </a:extLst>
          </p:cNvPr>
          <p:cNvGrpSpPr/>
          <p:nvPr/>
        </p:nvGrpSpPr>
        <p:grpSpPr>
          <a:xfrm>
            <a:off x="3239386" y="5012901"/>
            <a:ext cx="772969" cy="1128833"/>
            <a:chOff x="2584333" y="4363197"/>
            <a:chExt cx="772969" cy="11288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1507C0-BB58-6946-9754-65507C8C308D}"/>
                </a:ext>
              </a:extLst>
            </p:cNvPr>
            <p:cNvSpPr/>
            <p:nvPr/>
          </p:nvSpPr>
          <p:spPr bwMode="auto">
            <a:xfrm>
              <a:off x="2614863" y="4363197"/>
              <a:ext cx="633663" cy="893340"/>
            </a:xfrm>
            <a:prstGeom prst="rect">
              <a:avLst/>
            </a:prstGeom>
            <a:solidFill>
              <a:srgbClr val="002060">
                <a:alpha val="34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BAB11F-C634-9944-A740-2D06678206B5}"/>
                </a:ext>
              </a:extLst>
            </p:cNvPr>
            <p:cNvSpPr txBox="1"/>
            <p:nvPr/>
          </p:nvSpPr>
          <p:spPr>
            <a:xfrm>
              <a:off x="2584333" y="5245809"/>
              <a:ext cx="7729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Cigar string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E69F4B-A419-E744-9815-26CE1B16ADF7}"/>
              </a:ext>
            </a:extLst>
          </p:cNvPr>
          <p:cNvGrpSpPr/>
          <p:nvPr/>
        </p:nvGrpSpPr>
        <p:grpSpPr>
          <a:xfrm>
            <a:off x="3821786" y="5012901"/>
            <a:ext cx="1063112" cy="1128832"/>
            <a:chOff x="3204208" y="4363197"/>
            <a:chExt cx="1063112" cy="11288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10DAFD-AC5B-054B-82A8-1C43B5832AEA}"/>
                </a:ext>
              </a:extLst>
            </p:cNvPr>
            <p:cNvSpPr/>
            <p:nvPr/>
          </p:nvSpPr>
          <p:spPr bwMode="auto">
            <a:xfrm>
              <a:off x="3248526" y="4363197"/>
              <a:ext cx="513348" cy="89334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D10A0-0499-C54E-B958-E5936064F237}"/>
                </a:ext>
              </a:extLst>
            </p:cNvPr>
            <p:cNvSpPr txBox="1"/>
            <p:nvPr/>
          </p:nvSpPr>
          <p:spPr>
            <a:xfrm>
              <a:off x="3204208" y="5245808"/>
              <a:ext cx="1063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Paired reads info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2780D9-4DB2-544C-9A0B-87FB569A77EA}"/>
              </a:ext>
            </a:extLst>
          </p:cNvPr>
          <p:cNvGrpSpPr/>
          <p:nvPr/>
        </p:nvGrpSpPr>
        <p:grpSpPr>
          <a:xfrm>
            <a:off x="5326998" y="5014379"/>
            <a:ext cx="769002" cy="1591390"/>
            <a:chOff x="5326998" y="5014379"/>
            <a:chExt cx="769002" cy="159139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6149B0-6F0D-1547-B2C9-623B9C37BE54}"/>
                </a:ext>
              </a:extLst>
            </p:cNvPr>
            <p:cNvSpPr/>
            <p:nvPr/>
          </p:nvSpPr>
          <p:spPr bwMode="auto">
            <a:xfrm>
              <a:off x="5394723" y="5014379"/>
              <a:ext cx="149745" cy="904126"/>
            </a:xfrm>
            <a:prstGeom prst="rect">
              <a:avLst/>
            </a:prstGeom>
            <a:solidFill>
              <a:srgbClr val="00B050">
                <a:alpha val="4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6A93CD-23A6-934F-B507-94A613DD045E}"/>
                </a:ext>
              </a:extLst>
            </p:cNvPr>
            <p:cNvSpPr txBox="1"/>
            <p:nvPr/>
          </p:nvSpPr>
          <p:spPr>
            <a:xfrm>
              <a:off x="5326998" y="5897883"/>
              <a:ext cx="7690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Sequence quality of each bp (* if absent)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D0BDD4-88C0-EA5B-B8C3-CC1F2EB91EC3}"/>
              </a:ext>
            </a:extLst>
          </p:cNvPr>
          <p:cNvSpPr txBox="1"/>
          <p:nvPr/>
        </p:nvSpPr>
        <p:spPr>
          <a:xfrm>
            <a:off x="3216133" y="1929562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50F98-2AB8-EB98-229B-78A52B361816}"/>
              </a:ext>
            </a:extLst>
          </p:cNvPr>
          <p:cNvSpPr txBox="1"/>
          <p:nvPr/>
        </p:nvSpPr>
        <p:spPr>
          <a:xfrm>
            <a:off x="4029951" y="1929740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0025AE-B31A-3F40-CBD0-D88C6F98B22B}"/>
              </a:ext>
            </a:extLst>
          </p:cNvPr>
          <p:cNvSpPr txBox="1"/>
          <p:nvPr/>
        </p:nvSpPr>
        <p:spPr>
          <a:xfrm>
            <a:off x="4715621" y="1929562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72F12C-6550-00BF-E5E4-BBF2F194C4D5}"/>
              </a:ext>
            </a:extLst>
          </p:cNvPr>
          <p:cNvSpPr txBox="1"/>
          <p:nvPr/>
        </p:nvSpPr>
        <p:spPr>
          <a:xfrm>
            <a:off x="5401291" y="1929384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" pitchFamily="2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5710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899724"/>
            <a:ext cx="9677400" cy="661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1"/>
    </mc:Choice>
    <mc:Fallback xmlns="">
      <p:transition spd="slow" advTm="1163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899724"/>
            <a:ext cx="9677400" cy="661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9981" y="4557542"/>
            <a:ext cx="4126229" cy="176530"/>
          </a:xfrm>
          <a:custGeom>
            <a:avLst/>
            <a:gdLst/>
            <a:ahLst/>
            <a:cxnLst/>
            <a:rect l="l" t="t" r="r" b="b"/>
            <a:pathLst>
              <a:path w="4126229" h="176529">
                <a:moveTo>
                  <a:pt x="0" y="0"/>
                </a:moveTo>
                <a:lnTo>
                  <a:pt x="4125985" y="0"/>
                </a:lnTo>
                <a:lnTo>
                  <a:pt x="4125985" y="176170"/>
                </a:lnTo>
                <a:lnTo>
                  <a:pt x="0" y="176170"/>
                </a:lnTo>
                <a:lnTo>
                  <a:pt x="0" y="0"/>
                </a:lnTo>
                <a:close/>
              </a:path>
            </a:pathLst>
          </a:custGeom>
          <a:ln w="2017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5609" y="5443649"/>
            <a:ext cx="3191510" cy="191770"/>
          </a:xfrm>
          <a:custGeom>
            <a:avLst/>
            <a:gdLst/>
            <a:ahLst/>
            <a:cxnLst/>
            <a:rect l="l" t="t" r="r" b="b"/>
            <a:pathLst>
              <a:path w="3191510" h="191770">
                <a:moveTo>
                  <a:pt x="0" y="0"/>
                </a:moveTo>
                <a:lnTo>
                  <a:pt x="3191439" y="0"/>
                </a:lnTo>
                <a:lnTo>
                  <a:pt x="3191439" y="191389"/>
                </a:lnTo>
                <a:lnTo>
                  <a:pt x="0" y="191389"/>
                </a:lnTo>
                <a:lnTo>
                  <a:pt x="0" y="0"/>
                </a:lnTo>
                <a:close/>
              </a:path>
            </a:pathLst>
          </a:custGeom>
          <a:ln w="2017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28"/>
    </mc:Choice>
    <mc:Fallback xmlns="">
      <p:transition spd="slow" advTm="3762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899723"/>
            <a:ext cx="9677400" cy="6618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3"/>
    </mc:Choice>
    <mc:Fallback xmlns="">
      <p:transition spd="slow" advTm="98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899724"/>
            <a:ext cx="9677400" cy="661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1"/>
    </mc:Choice>
    <mc:Fallback xmlns="">
      <p:transition spd="slow" advTm="68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900339"/>
            <a:ext cx="9677400" cy="6618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0"/>
    </mc:Choice>
    <mc:Fallback xmlns="">
      <p:transition spd="slow" advTm="3036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900339"/>
            <a:ext cx="9677400" cy="6618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154" y="430373"/>
            <a:ext cx="40335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</a:t>
            </a:r>
            <a:r>
              <a:rPr spc="-7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/>
          <p:nvPr/>
        </p:nvSpPr>
        <p:spPr>
          <a:xfrm>
            <a:off x="3985723" y="5577015"/>
            <a:ext cx="3164205" cy="177165"/>
          </a:xfrm>
          <a:custGeom>
            <a:avLst/>
            <a:gdLst/>
            <a:ahLst/>
            <a:cxnLst/>
            <a:rect l="l" t="t" r="r" b="b"/>
            <a:pathLst>
              <a:path w="3164204" h="177164">
                <a:moveTo>
                  <a:pt x="0" y="0"/>
                </a:moveTo>
                <a:lnTo>
                  <a:pt x="3164089" y="0"/>
                </a:lnTo>
                <a:lnTo>
                  <a:pt x="3164089" y="176872"/>
                </a:lnTo>
                <a:lnTo>
                  <a:pt x="0" y="176872"/>
                </a:lnTo>
                <a:lnTo>
                  <a:pt x="0" y="0"/>
                </a:lnTo>
                <a:close/>
              </a:path>
            </a:pathLst>
          </a:custGeom>
          <a:ln w="2017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2853" y="3776004"/>
            <a:ext cx="3488690" cy="192405"/>
          </a:xfrm>
          <a:custGeom>
            <a:avLst/>
            <a:gdLst/>
            <a:ahLst/>
            <a:cxnLst/>
            <a:rect l="l" t="t" r="r" b="b"/>
            <a:pathLst>
              <a:path w="3488690" h="192404">
                <a:moveTo>
                  <a:pt x="0" y="0"/>
                </a:moveTo>
                <a:lnTo>
                  <a:pt x="3488423" y="0"/>
                </a:lnTo>
                <a:lnTo>
                  <a:pt x="3488423" y="192313"/>
                </a:lnTo>
                <a:lnTo>
                  <a:pt x="0" y="192313"/>
                </a:lnTo>
                <a:lnTo>
                  <a:pt x="0" y="0"/>
                </a:lnTo>
                <a:close/>
              </a:path>
            </a:pathLst>
          </a:custGeom>
          <a:ln w="2017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6"/>
    </mc:Choice>
    <mc:Fallback xmlns="">
      <p:transition spd="slow" advTm="136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87" y="2174051"/>
            <a:ext cx="9349712" cy="4741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6551" y="1838561"/>
            <a:ext cx="317817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0" dirty="0">
                <a:latin typeface="Arial"/>
                <a:cs typeface="Arial"/>
              </a:rPr>
              <a:t>Whole </a:t>
            </a:r>
            <a:r>
              <a:rPr sz="2200" spc="5" dirty="0">
                <a:latin typeface="Arial"/>
                <a:cs typeface="Arial"/>
              </a:rPr>
              <a:t>chromosome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view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6000" y="4271433"/>
            <a:ext cx="1888067" cy="50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4802" y="4316188"/>
            <a:ext cx="1754505" cy="363220"/>
          </a:xfrm>
          <a:custGeom>
            <a:avLst/>
            <a:gdLst/>
            <a:ahLst/>
            <a:cxnLst/>
            <a:rect l="l" t="t" r="r" b="b"/>
            <a:pathLst>
              <a:path w="1754504" h="363220">
                <a:moveTo>
                  <a:pt x="0" y="181609"/>
                </a:moveTo>
                <a:lnTo>
                  <a:pt x="28182" y="135764"/>
                </a:lnTo>
                <a:lnTo>
                  <a:pt x="76091" y="107506"/>
                </a:lnTo>
                <a:lnTo>
                  <a:pt x="144839" y="81601"/>
                </a:lnTo>
                <a:lnTo>
                  <a:pt x="186370" y="69666"/>
                </a:lnTo>
                <a:lnTo>
                  <a:pt x="232320" y="58484"/>
                </a:lnTo>
                <a:lnTo>
                  <a:pt x="282428" y="48108"/>
                </a:lnTo>
                <a:lnTo>
                  <a:pt x="336429" y="38593"/>
                </a:lnTo>
                <a:lnTo>
                  <a:pt x="394060" y="29993"/>
                </a:lnTo>
                <a:lnTo>
                  <a:pt x="455059" y="22362"/>
                </a:lnTo>
                <a:lnTo>
                  <a:pt x="519161" y="15756"/>
                </a:lnTo>
                <a:lnTo>
                  <a:pt x="586103" y="10229"/>
                </a:lnTo>
                <a:lnTo>
                  <a:pt x="655623" y="5836"/>
                </a:lnTo>
                <a:lnTo>
                  <a:pt x="727457" y="2630"/>
                </a:lnTo>
                <a:lnTo>
                  <a:pt x="801342" y="666"/>
                </a:lnTo>
                <a:lnTo>
                  <a:pt x="877014" y="0"/>
                </a:lnTo>
                <a:lnTo>
                  <a:pt x="952686" y="666"/>
                </a:lnTo>
                <a:lnTo>
                  <a:pt x="1026571" y="2630"/>
                </a:lnTo>
                <a:lnTo>
                  <a:pt x="1098405" y="5836"/>
                </a:lnTo>
                <a:lnTo>
                  <a:pt x="1167925" y="10229"/>
                </a:lnTo>
                <a:lnTo>
                  <a:pt x="1234867" y="15756"/>
                </a:lnTo>
                <a:lnTo>
                  <a:pt x="1298969" y="22362"/>
                </a:lnTo>
                <a:lnTo>
                  <a:pt x="1359968" y="29993"/>
                </a:lnTo>
                <a:lnTo>
                  <a:pt x="1417599" y="38593"/>
                </a:lnTo>
                <a:lnTo>
                  <a:pt x="1471600" y="48108"/>
                </a:lnTo>
                <a:lnTo>
                  <a:pt x="1521708" y="58484"/>
                </a:lnTo>
                <a:lnTo>
                  <a:pt x="1567658" y="69666"/>
                </a:lnTo>
                <a:lnTo>
                  <a:pt x="1609189" y="81601"/>
                </a:lnTo>
                <a:lnTo>
                  <a:pt x="1646036" y="94232"/>
                </a:lnTo>
                <a:lnTo>
                  <a:pt x="1704628" y="121368"/>
                </a:lnTo>
                <a:lnTo>
                  <a:pt x="1741327" y="150640"/>
                </a:lnTo>
                <a:lnTo>
                  <a:pt x="1754028" y="181609"/>
                </a:lnTo>
                <a:lnTo>
                  <a:pt x="1750809" y="197279"/>
                </a:lnTo>
                <a:lnTo>
                  <a:pt x="1725846" y="227455"/>
                </a:lnTo>
                <a:lnTo>
                  <a:pt x="1677937" y="255713"/>
                </a:lnTo>
                <a:lnTo>
                  <a:pt x="1609189" y="281618"/>
                </a:lnTo>
                <a:lnTo>
                  <a:pt x="1567658" y="293552"/>
                </a:lnTo>
                <a:lnTo>
                  <a:pt x="1521708" y="304735"/>
                </a:lnTo>
                <a:lnTo>
                  <a:pt x="1471600" y="315111"/>
                </a:lnTo>
                <a:lnTo>
                  <a:pt x="1417599" y="324626"/>
                </a:lnTo>
                <a:lnTo>
                  <a:pt x="1359968" y="333226"/>
                </a:lnTo>
                <a:lnTo>
                  <a:pt x="1298969" y="340857"/>
                </a:lnTo>
                <a:lnTo>
                  <a:pt x="1234867" y="347463"/>
                </a:lnTo>
                <a:lnTo>
                  <a:pt x="1167925" y="352990"/>
                </a:lnTo>
                <a:lnTo>
                  <a:pt x="1098405" y="357383"/>
                </a:lnTo>
                <a:lnTo>
                  <a:pt x="1026571" y="360589"/>
                </a:lnTo>
                <a:lnTo>
                  <a:pt x="952686" y="362553"/>
                </a:lnTo>
                <a:lnTo>
                  <a:pt x="877014" y="363219"/>
                </a:lnTo>
                <a:lnTo>
                  <a:pt x="801342" y="362553"/>
                </a:lnTo>
                <a:lnTo>
                  <a:pt x="727457" y="360589"/>
                </a:lnTo>
                <a:lnTo>
                  <a:pt x="655623" y="357383"/>
                </a:lnTo>
                <a:lnTo>
                  <a:pt x="586103" y="352990"/>
                </a:lnTo>
                <a:lnTo>
                  <a:pt x="519161" y="347463"/>
                </a:lnTo>
                <a:lnTo>
                  <a:pt x="455059" y="340857"/>
                </a:lnTo>
                <a:lnTo>
                  <a:pt x="394060" y="333226"/>
                </a:lnTo>
                <a:lnTo>
                  <a:pt x="336429" y="324626"/>
                </a:lnTo>
                <a:lnTo>
                  <a:pt x="282428" y="315111"/>
                </a:lnTo>
                <a:lnTo>
                  <a:pt x="232320" y="304735"/>
                </a:lnTo>
                <a:lnTo>
                  <a:pt x="186370" y="293552"/>
                </a:lnTo>
                <a:lnTo>
                  <a:pt x="144839" y="281618"/>
                </a:lnTo>
                <a:lnTo>
                  <a:pt x="107992" y="268987"/>
                </a:lnTo>
                <a:lnTo>
                  <a:pt x="49400" y="241851"/>
                </a:lnTo>
                <a:lnTo>
                  <a:pt x="12701" y="212579"/>
                </a:lnTo>
                <a:lnTo>
                  <a:pt x="0" y="181609"/>
                </a:lnTo>
                <a:close/>
              </a:path>
            </a:pathLst>
          </a:custGeom>
          <a:ln w="403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90202" y="4772299"/>
            <a:ext cx="3151505" cy="391795"/>
          </a:xfrm>
          <a:prstGeom prst="rect">
            <a:avLst/>
          </a:prstGeom>
          <a:solidFill>
            <a:srgbClr val="9ED3D7"/>
          </a:solidFill>
          <a:ln w="10089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409"/>
              </a:spcBef>
            </a:pPr>
            <a:r>
              <a:rPr sz="1900" dirty="0">
                <a:latin typeface="Arial"/>
                <a:cs typeface="Arial"/>
              </a:rPr>
              <a:t>Zoom in to see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alignments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918" y="3513016"/>
            <a:ext cx="1330960" cy="391795"/>
          </a:xfrm>
          <a:prstGeom prst="rect">
            <a:avLst/>
          </a:prstGeom>
          <a:solidFill>
            <a:srgbClr val="9ED3D7"/>
          </a:solidFill>
          <a:ln w="10088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370"/>
              </a:spcBef>
            </a:pPr>
            <a:r>
              <a:rPr sz="1900" dirty="0">
                <a:latin typeface="Arial"/>
                <a:cs typeface="Arial"/>
              </a:rPr>
              <a:t>Coverage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8500" y="3708400"/>
            <a:ext cx="1198033" cy="55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4076" y="3689608"/>
            <a:ext cx="1007110" cy="407034"/>
          </a:xfrm>
          <a:custGeom>
            <a:avLst/>
            <a:gdLst/>
            <a:ahLst/>
            <a:cxnLst/>
            <a:rect l="l" t="t" r="r" b="b"/>
            <a:pathLst>
              <a:path w="1007110" h="407035">
                <a:moveTo>
                  <a:pt x="13484" y="0"/>
                </a:moveTo>
                <a:lnTo>
                  <a:pt x="0" y="38033"/>
                </a:lnTo>
                <a:lnTo>
                  <a:pt x="892096" y="354860"/>
                </a:lnTo>
                <a:lnTo>
                  <a:pt x="827768" y="367049"/>
                </a:lnTo>
                <a:lnTo>
                  <a:pt x="820352" y="370067"/>
                </a:lnTo>
                <a:lnTo>
                  <a:pt x="814859" y="375510"/>
                </a:lnTo>
                <a:lnTo>
                  <a:pt x="811806" y="382616"/>
                </a:lnTo>
                <a:lnTo>
                  <a:pt x="811709" y="390629"/>
                </a:lnTo>
                <a:lnTo>
                  <a:pt x="814725" y="398051"/>
                </a:lnTo>
                <a:lnTo>
                  <a:pt x="820163" y="403549"/>
                </a:lnTo>
                <a:lnTo>
                  <a:pt x="827263" y="406605"/>
                </a:lnTo>
                <a:lnTo>
                  <a:pt x="835268" y="406702"/>
                </a:lnTo>
                <a:lnTo>
                  <a:pt x="1006828" y="374196"/>
                </a:lnTo>
                <a:lnTo>
                  <a:pt x="958377" y="316826"/>
                </a:lnTo>
                <a:lnTo>
                  <a:pt x="905579" y="316826"/>
                </a:lnTo>
                <a:lnTo>
                  <a:pt x="13484" y="0"/>
                </a:lnTo>
                <a:close/>
              </a:path>
              <a:path w="1007110" h="407035">
                <a:moveTo>
                  <a:pt x="880398" y="233647"/>
                </a:moveTo>
                <a:lnTo>
                  <a:pt x="872714" y="234485"/>
                </a:lnTo>
                <a:lnTo>
                  <a:pt x="865698" y="238344"/>
                </a:lnTo>
                <a:lnTo>
                  <a:pt x="860728" y="244626"/>
                </a:lnTo>
                <a:lnTo>
                  <a:pt x="858623" y="252069"/>
                </a:lnTo>
                <a:lnTo>
                  <a:pt x="859460" y="259760"/>
                </a:lnTo>
                <a:lnTo>
                  <a:pt x="863316" y="266782"/>
                </a:lnTo>
                <a:lnTo>
                  <a:pt x="905579" y="316826"/>
                </a:lnTo>
                <a:lnTo>
                  <a:pt x="958377" y="316826"/>
                </a:lnTo>
                <a:lnTo>
                  <a:pt x="894111" y="240729"/>
                </a:lnTo>
                <a:lnTo>
                  <a:pt x="887835" y="235754"/>
                </a:lnTo>
                <a:lnTo>
                  <a:pt x="880398" y="2336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3"/>
    </mc:Choice>
    <mc:Fallback xmlns="">
      <p:transition spd="slow" advTm="2660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5732" y="2217643"/>
            <a:ext cx="5496027" cy="4424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12749" y="1838561"/>
            <a:ext cx="3446779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5" dirty="0">
                <a:latin typeface="Arial"/>
                <a:cs typeface="Arial"/>
              </a:rPr>
              <a:t>Zoom </a:t>
            </a:r>
            <a:r>
              <a:rPr sz="2200" spc="5" dirty="0">
                <a:latin typeface="Arial"/>
                <a:cs typeface="Arial"/>
              </a:rPr>
              <a:t>in </a:t>
            </a:r>
            <a:r>
              <a:rPr sz="2200" spc="10" dirty="0">
                <a:latin typeface="Arial"/>
                <a:cs typeface="Arial"/>
              </a:rPr>
              <a:t>to view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alignments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5" name="object 5"/>
          <p:cNvSpPr/>
          <p:nvPr/>
        </p:nvSpPr>
        <p:spPr>
          <a:xfrm>
            <a:off x="1400175" y="4431036"/>
            <a:ext cx="1330960" cy="685165"/>
          </a:xfrm>
          <a:custGeom>
            <a:avLst/>
            <a:gdLst/>
            <a:ahLst/>
            <a:cxnLst/>
            <a:rect l="l" t="t" r="r" b="b"/>
            <a:pathLst>
              <a:path w="1330960" h="685164">
                <a:moveTo>
                  <a:pt x="0" y="0"/>
                </a:moveTo>
                <a:lnTo>
                  <a:pt x="1330642" y="0"/>
                </a:lnTo>
                <a:lnTo>
                  <a:pt x="1330642" y="684631"/>
                </a:lnTo>
                <a:lnTo>
                  <a:pt x="0" y="684631"/>
                </a:lnTo>
                <a:lnTo>
                  <a:pt x="0" y="0"/>
                </a:lnTo>
                <a:close/>
              </a:path>
            </a:pathLst>
          </a:custGeom>
          <a:solidFill>
            <a:srgbClr val="9ED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0175" y="4431036"/>
            <a:ext cx="1330960" cy="685165"/>
          </a:xfrm>
          <a:prstGeom prst="rect">
            <a:avLst/>
          </a:prstGeom>
          <a:ln w="10087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63220" marR="252729" indent="-101600">
              <a:lnSpc>
                <a:spcPts val="2270"/>
              </a:lnSpc>
              <a:spcBef>
                <a:spcPts val="459"/>
              </a:spcBef>
            </a:pPr>
            <a:r>
              <a:rPr sz="1900" spc="5" dirty="0">
                <a:latin typeface="Arial"/>
                <a:cs typeface="Arial"/>
              </a:rPr>
              <a:t>A</a:t>
            </a:r>
            <a:r>
              <a:rPr sz="1900" dirty="0">
                <a:latin typeface="Arial"/>
                <a:cs typeface="Arial"/>
              </a:rPr>
              <a:t>ligned  reads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9850" y="3159760"/>
            <a:ext cx="483870" cy="121285"/>
          </a:xfrm>
          <a:custGeom>
            <a:avLst/>
            <a:gdLst/>
            <a:ahLst/>
            <a:cxnLst/>
            <a:rect l="l" t="t" r="r" b="b"/>
            <a:pathLst>
              <a:path w="483869" h="121285">
                <a:moveTo>
                  <a:pt x="423386" y="0"/>
                </a:moveTo>
                <a:lnTo>
                  <a:pt x="423386" y="30267"/>
                </a:lnTo>
                <a:lnTo>
                  <a:pt x="0" y="30267"/>
                </a:lnTo>
                <a:lnTo>
                  <a:pt x="0" y="90804"/>
                </a:lnTo>
                <a:lnTo>
                  <a:pt x="423386" y="90804"/>
                </a:lnTo>
                <a:lnTo>
                  <a:pt x="423386" y="121072"/>
                </a:lnTo>
                <a:lnTo>
                  <a:pt x="483869" y="60537"/>
                </a:lnTo>
                <a:lnTo>
                  <a:pt x="4233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9850" y="3159760"/>
            <a:ext cx="483870" cy="121285"/>
          </a:xfrm>
          <a:custGeom>
            <a:avLst/>
            <a:gdLst/>
            <a:ahLst/>
            <a:cxnLst/>
            <a:rect l="l" t="t" r="r" b="b"/>
            <a:pathLst>
              <a:path w="483869" h="121285">
                <a:moveTo>
                  <a:pt x="0" y="30268"/>
                </a:moveTo>
                <a:lnTo>
                  <a:pt x="423386" y="30268"/>
                </a:lnTo>
                <a:lnTo>
                  <a:pt x="423386" y="0"/>
                </a:lnTo>
                <a:lnTo>
                  <a:pt x="483870" y="60536"/>
                </a:lnTo>
                <a:lnTo>
                  <a:pt x="423386" y="121073"/>
                </a:lnTo>
                <a:lnTo>
                  <a:pt x="423386" y="90804"/>
                </a:lnTo>
                <a:lnTo>
                  <a:pt x="0" y="90804"/>
                </a:lnTo>
                <a:lnTo>
                  <a:pt x="0" y="30268"/>
                </a:lnTo>
                <a:close/>
              </a:path>
            </a:pathLst>
          </a:custGeom>
          <a:ln w="538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0175" y="3038687"/>
            <a:ext cx="1330960" cy="391795"/>
          </a:xfrm>
          <a:custGeom>
            <a:avLst/>
            <a:gdLst/>
            <a:ahLst/>
            <a:cxnLst/>
            <a:rect l="l" t="t" r="r" b="b"/>
            <a:pathLst>
              <a:path w="1330960" h="391795">
                <a:moveTo>
                  <a:pt x="0" y="0"/>
                </a:moveTo>
                <a:lnTo>
                  <a:pt x="1330642" y="0"/>
                </a:lnTo>
                <a:lnTo>
                  <a:pt x="1330642" y="391218"/>
                </a:lnTo>
                <a:lnTo>
                  <a:pt x="0" y="391218"/>
                </a:lnTo>
                <a:lnTo>
                  <a:pt x="0" y="0"/>
                </a:lnTo>
                <a:close/>
              </a:path>
            </a:pathLst>
          </a:custGeom>
          <a:solidFill>
            <a:srgbClr val="9ED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00175" y="3038687"/>
            <a:ext cx="1330960" cy="391795"/>
          </a:xfrm>
          <a:prstGeom prst="rect">
            <a:avLst/>
          </a:prstGeom>
          <a:ln w="10088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365"/>
              </a:spcBef>
            </a:pPr>
            <a:r>
              <a:rPr sz="1900" dirty="0">
                <a:latin typeface="Arial"/>
                <a:cs typeface="Arial"/>
              </a:rPr>
              <a:t>Coverage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62767" y="3352800"/>
            <a:ext cx="478366" cy="2865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0817" y="3401907"/>
            <a:ext cx="363220" cy="2724150"/>
          </a:xfrm>
          <a:custGeom>
            <a:avLst/>
            <a:gdLst/>
            <a:ahLst/>
            <a:cxnLst/>
            <a:rect l="l" t="t" r="r" b="b"/>
            <a:pathLst>
              <a:path w="363219" h="2724150">
                <a:moveTo>
                  <a:pt x="362902" y="2724149"/>
                </a:moveTo>
                <a:lnTo>
                  <a:pt x="292273" y="2721771"/>
                </a:lnTo>
                <a:lnTo>
                  <a:pt x="234597" y="2715284"/>
                </a:lnTo>
                <a:lnTo>
                  <a:pt x="195710" y="2705663"/>
                </a:lnTo>
                <a:lnTo>
                  <a:pt x="181451" y="2693881"/>
                </a:lnTo>
                <a:lnTo>
                  <a:pt x="181451" y="1392343"/>
                </a:lnTo>
                <a:lnTo>
                  <a:pt x="167191" y="1380561"/>
                </a:lnTo>
                <a:lnTo>
                  <a:pt x="128305" y="1370940"/>
                </a:lnTo>
                <a:lnTo>
                  <a:pt x="70629" y="1364453"/>
                </a:lnTo>
                <a:lnTo>
                  <a:pt x="0" y="1362074"/>
                </a:lnTo>
                <a:lnTo>
                  <a:pt x="70629" y="1359696"/>
                </a:lnTo>
                <a:lnTo>
                  <a:pt x="128305" y="1353209"/>
                </a:lnTo>
                <a:lnTo>
                  <a:pt x="167191" y="1343588"/>
                </a:lnTo>
                <a:lnTo>
                  <a:pt x="181451" y="1331806"/>
                </a:lnTo>
                <a:lnTo>
                  <a:pt x="181451" y="30268"/>
                </a:lnTo>
                <a:lnTo>
                  <a:pt x="195710" y="18486"/>
                </a:lnTo>
                <a:lnTo>
                  <a:pt x="234597" y="8865"/>
                </a:lnTo>
                <a:lnTo>
                  <a:pt x="292273" y="2378"/>
                </a:lnTo>
                <a:lnTo>
                  <a:pt x="362902" y="0"/>
                </a:lnTo>
              </a:path>
            </a:pathLst>
          </a:custGeom>
          <a:ln w="4032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6"/>
    </mc:Choice>
    <mc:Fallback xmlns="">
      <p:transition spd="slow" advTm="120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5792" y="2268628"/>
            <a:ext cx="5507805" cy="4434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/>
          <p:nvPr/>
        </p:nvSpPr>
        <p:spPr>
          <a:xfrm>
            <a:off x="1274232" y="3598334"/>
            <a:ext cx="2777067" cy="270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186" y="3724769"/>
            <a:ext cx="2522244" cy="2455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5065" y="3709634"/>
            <a:ext cx="2552700" cy="2485390"/>
          </a:xfrm>
          <a:custGeom>
            <a:avLst/>
            <a:gdLst/>
            <a:ahLst/>
            <a:cxnLst/>
            <a:rect l="l" t="t" r="r" b="b"/>
            <a:pathLst>
              <a:path w="2552700" h="2485390">
                <a:moveTo>
                  <a:pt x="0" y="0"/>
                </a:moveTo>
                <a:lnTo>
                  <a:pt x="2552485" y="0"/>
                </a:lnTo>
                <a:lnTo>
                  <a:pt x="2552485" y="2485366"/>
                </a:lnTo>
                <a:lnTo>
                  <a:pt x="0" y="2485366"/>
                </a:lnTo>
                <a:lnTo>
                  <a:pt x="0" y="0"/>
                </a:lnTo>
                <a:close/>
              </a:path>
            </a:pathLst>
          </a:custGeom>
          <a:ln w="30255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725" y="2827439"/>
            <a:ext cx="2923540" cy="978535"/>
          </a:xfrm>
          <a:custGeom>
            <a:avLst/>
            <a:gdLst/>
            <a:ahLst/>
            <a:cxnLst/>
            <a:rect l="l" t="t" r="r" b="b"/>
            <a:pathLst>
              <a:path w="2923540" h="978535">
                <a:moveTo>
                  <a:pt x="0" y="0"/>
                </a:moveTo>
                <a:lnTo>
                  <a:pt x="2923381" y="0"/>
                </a:lnTo>
                <a:lnTo>
                  <a:pt x="2923381" y="978044"/>
                </a:lnTo>
                <a:lnTo>
                  <a:pt x="0" y="978044"/>
                </a:lnTo>
                <a:lnTo>
                  <a:pt x="0" y="0"/>
                </a:lnTo>
                <a:close/>
              </a:path>
            </a:pathLst>
          </a:custGeom>
          <a:solidFill>
            <a:srgbClr val="9ED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725" y="2827439"/>
            <a:ext cx="2923540" cy="978535"/>
          </a:xfrm>
          <a:custGeom>
            <a:avLst/>
            <a:gdLst/>
            <a:ahLst/>
            <a:cxnLst/>
            <a:rect l="l" t="t" r="r" b="b"/>
            <a:pathLst>
              <a:path w="2923540" h="978535">
                <a:moveTo>
                  <a:pt x="0" y="0"/>
                </a:moveTo>
                <a:lnTo>
                  <a:pt x="2923381" y="0"/>
                </a:lnTo>
                <a:lnTo>
                  <a:pt x="2923381" y="978045"/>
                </a:lnTo>
                <a:lnTo>
                  <a:pt x="0" y="978045"/>
                </a:lnTo>
                <a:lnTo>
                  <a:pt x="0" y="0"/>
                </a:lnTo>
                <a:close/>
              </a:path>
            </a:pathLst>
          </a:custGeom>
          <a:ln w="10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9060" y="1838561"/>
            <a:ext cx="5982335" cy="1927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25090">
              <a:lnSpc>
                <a:spcPct val="100000"/>
              </a:lnSpc>
              <a:spcBef>
                <a:spcPts val="135"/>
              </a:spcBef>
            </a:pPr>
            <a:r>
              <a:rPr sz="2200" spc="15" dirty="0">
                <a:latin typeface="Arial"/>
                <a:cs typeface="Arial"/>
              </a:rPr>
              <a:t>Zoom </a:t>
            </a:r>
            <a:r>
              <a:rPr sz="2200" spc="5" dirty="0">
                <a:latin typeface="Arial"/>
                <a:cs typeface="Arial"/>
              </a:rPr>
              <a:t>in </a:t>
            </a:r>
            <a:r>
              <a:rPr sz="2200" spc="10" dirty="0">
                <a:latin typeface="Arial"/>
                <a:cs typeface="Arial"/>
              </a:rPr>
              <a:t>to see more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detail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Arial"/>
              <a:cs typeface="Arial"/>
            </a:endParaRPr>
          </a:p>
          <a:p>
            <a:pPr marL="46355" marR="3350895" indent="-33655" algn="just">
              <a:lnSpc>
                <a:spcPct val="100200"/>
              </a:lnSpc>
              <a:spcBef>
                <a:spcPts val="5"/>
              </a:spcBef>
            </a:pPr>
            <a:r>
              <a:rPr sz="1900" dirty="0">
                <a:latin typeface="Arial"/>
                <a:cs typeface="Arial"/>
              </a:rPr>
              <a:t>Bases that do not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match  the reference sequence  are highlighted by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color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5"/>
    </mc:Choice>
    <mc:Fallback xmlns="">
      <p:transition spd="slow" advTm="111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1903765"/>
            <a:ext cx="9677400" cy="1089660"/>
          </a:xfrm>
          <a:prstGeom prst="rect">
            <a:avLst/>
          </a:prstGeom>
          <a:solidFill>
            <a:srgbClr val="87B3B7"/>
          </a:solidFill>
        </p:spPr>
        <p:txBody>
          <a:bodyPr vert="horz" wrap="square" lIns="0" tIns="0" rIns="0" bIns="0" rtlCol="0">
            <a:spAutoFit/>
          </a:bodyPr>
          <a:lstStyle/>
          <a:p>
            <a:pPr marL="1375410" marR="1269365" indent="1612265">
              <a:lnSpc>
                <a:spcPts val="4100"/>
              </a:lnSpc>
            </a:pPr>
            <a:r>
              <a:rPr spc="-10" dirty="0">
                <a:solidFill>
                  <a:srgbClr val="000000"/>
                </a:solidFill>
              </a:rPr>
              <a:t>Introduction </a:t>
            </a:r>
            <a:r>
              <a:rPr spc="-5" dirty="0">
                <a:solidFill>
                  <a:srgbClr val="000000"/>
                </a:solidFill>
              </a:rPr>
              <a:t>to </a:t>
            </a:r>
            <a:r>
              <a:rPr spc="-10" dirty="0">
                <a:solidFill>
                  <a:srgbClr val="000000"/>
                </a:solidFill>
              </a:rPr>
              <a:t>the  Integrative Genomics </a:t>
            </a:r>
            <a:r>
              <a:rPr spc="-20" dirty="0">
                <a:solidFill>
                  <a:srgbClr val="000000"/>
                </a:solidFill>
              </a:rPr>
              <a:t>Viewer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(IGV)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6924299"/>
            <a:ext cx="9677400" cy="181610"/>
          </a:xfrm>
          <a:custGeom>
            <a:avLst/>
            <a:gdLst/>
            <a:ahLst/>
            <a:cxnLst/>
            <a:rect l="l" t="t" r="r" b="b"/>
            <a:pathLst>
              <a:path w="9677400" h="181609">
                <a:moveTo>
                  <a:pt x="0" y="181610"/>
                </a:moveTo>
                <a:lnTo>
                  <a:pt x="0" y="0"/>
                </a:lnTo>
                <a:lnTo>
                  <a:pt x="9677400" y="0"/>
                </a:lnTo>
                <a:lnTo>
                  <a:pt x="9677400" y="181610"/>
                </a:lnTo>
                <a:lnTo>
                  <a:pt x="0" y="181610"/>
                </a:lnTo>
                <a:close/>
              </a:path>
            </a:pathLst>
          </a:custGeom>
          <a:solidFill>
            <a:srgbClr val="87B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61537" y="4793093"/>
            <a:ext cx="3554095" cy="1316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7840" marR="491490" indent="461009">
              <a:lnSpc>
                <a:spcPct val="100600"/>
              </a:lnSpc>
              <a:spcBef>
                <a:spcPts val="120"/>
              </a:spcBef>
            </a:pPr>
            <a:r>
              <a:rPr sz="2100" spc="10" dirty="0">
                <a:latin typeface="Arial"/>
                <a:cs typeface="Arial"/>
              </a:rPr>
              <a:t>Jim </a:t>
            </a:r>
            <a:r>
              <a:rPr sz="2100" spc="5" dirty="0">
                <a:latin typeface="Arial"/>
                <a:cs typeface="Arial"/>
              </a:rPr>
              <a:t>Robinson  </a:t>
            </a:r>
            <a:r>
              <a:rPr sz="2100" spc="10" dirty="0">
                <a:latin typeface="Arial"/>
                <a:cs typeface="Arial"/>
              </a:rPr>
              <a:t>Helga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Thorvaldsdóttir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spc="10" dirty="0">
                <a:latin typeface="Arial"/>
                <a:cs typeface="Arial"/>
              </a:rPr>
              <a:t>BroadE </a:t>
            </a:r>
            <a:r>
              <a:rPr sz="2100" dirty="0">
                <a:latin typeface="Arial"/>
                <a:cs typeface="Arial"/>
              </a:rPr>
              <a:t>Workshop, </a:t>
            </a:r>
            <a:r>
              <a:rPr sz="2100" spc="5" dirty="0">
                <a:latin typeface="Arial"/>
                <a:cs typeface="Arial"/>
              </a:rPr>
              <a:t>April</a:t>
            </a:r>
            <a:r>
              <a:rPr sz="2100" spc="-18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2017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5958" y="6320678"/>
            <a:ext cx="399474" cy="392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5"/>
    </mc:Choice>
    <mc:Fallback xmlns="">
      <p:transition spd="slow" advTm="2228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2335732" y="2219493"/>
            <a:ext cx="5496027" cy="4424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0" y="4055533"/>
            <a:ext cx="4250267" cy="189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2270" y="4126496"/>
            <a:ext cx="4051846" cy="1695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62109" y="4106317"/>
            <a:ext cx="4092575" cy="1735455"/>
          </a:xfrm>
          <a:custGeom>
            <a:avLst/>
            <a:gdLst/>
            <a:ahLst/>
            <a:cxnLst/>
            <a:rect l="l" t="t" r="r" b="b"/>
            <a:pathLst>
              <a:path w="4092575" h="1735454">
                <a:moveTo>
                  <a:pt x="0" y="0"/>
                </a:moveTo>
                <a:lnTo>
                  <a:pt x="4092168" y="0"/>
                </a:lnTo>
                <a:lnTo>
                  <a:pt x="4092168" y="1735384"/>
                </a:lnTo>
                <a:lnTo>
                  <a:pt x="0" y="1735384"/>
                </a:lnTo>
                <a:lnTo>
                  <a:pt x="0" y="0"/>
                </a:lnTo>
                <a:close/>
              </a:path>
            </a:pathLst>
          </a:custGeom>
          <a:ln w="4035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5533" y="2992966"/>
            <a:ext cx="1223433" cy="626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2102" y="3038687"/>
            <a:ext cx="1089025" cy="484505"/>
          </a:xfrm>
          <a:custGeom>
            <a:avLst/>
            <a:gdLst/>
            <a:ahLst/>
            <a:cxnLst/>
            <a:rect l="l" t="t" r="r" b="b"/>
            <a:pathLst>
              <a:path w="1089025" h="484504">
                <a:moveTo>
                  <a:pt x="0" y="0"/>
                </a:moveTo>
                <a:lnTo>
                  <a:pt x="1088707" y="0"/>
                </a:lnTo>
                <a:lnTo>
                  <a:pt x="1088707" y="484293"/>
                </a:lnTo>
                <a:lnTo>
                  <a:pt x="0" y="484293"/>
                </a:lnTo>
                <a:lnTo>
                  <a:pt x="0" y="0"/>
                </a:lnTo>
                <a:close/>
              </a:path>
            </a:pathLst>
          </a:custGeom>
          <a:ln w="403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3466" y="3534833"/>
            <a:ext cx="368300" cy="7958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58194" y="3516294"/>
            <a:ext cx="219075" cy="610870"/>
          </a:xfrm>
          <a:custGeom>
            <a:avLst/>
            <a:gdLst/>
            <a:ahLst/>
            <a:cxnLst/>
            <a:rect l="l" t="t" r="r" b="b"/>
            <a:pathLst>
              <a:path w="219075" h="610870">
                <a:moveTo>
                  <a:pt x="22321" y="416890"/>
                </a:moveTo>
                <a:lnTo>
                  <a:pt x="14345" y="417586"/>
                </a:lnTo>
                <a:lnTo>
                  <a:pt x="7264" y="421325"/>
                </a:lnTo>
                <a:lnTo>
                  <a:pt x="2335" y="427284"/>
                </a:lnTo>
                <a:lnTo>
                  <a:pt x="0" y="434658"/>
                </a:lnTo>
                <a:lnTo>
                  <a:pt x="695" y="442640"/>
                </a:lnTo>
                <a:lnTo>
                  <a:pt x="49982" y="610293"/>
                </a:lnTo>
                <a:lnTo>
                  <a:pt x="153171" y="503778"/>
                </a:lnTo>
                <a:lnTo>
                  <a:pt x="97007" y="503778"/>
                </a:lnTo>
                <a:lnTo>
                  <a:pt x="99390" y="494111"/>
                </a:lnTo>
                <a:lnTo>
                  <a:pt x="57858" y="494111"/>
                </a:lnTo>
                <a:lnTo>
                  <a:pt x="39377" y="431248"/>
                </a:lnTo>
                <a:lnTo>
                  <a:pt x="35641" y="424161"/>
                </a:lnTo>
                <a:lnTo>
                  <a:pt x="29688" y="419228"/>
                </a:lnTo>
                <a:lnTo>
                  <a:pt x="22321" y="416890"/>
                </a:lnTo>
                <a:close/>
              </a:path>
              <a:path w="219075" h="610870">
                <a:moveTo>
                  <a:pt x="156745" y="450605"/>
                </a:moveTo>
                <a:lnTo>
                  <a:pt x="149181" y="452200"/>
                </a:lnTo>
                <a:lnTo>
                  <a:pt x="142581" y="456735"/>
                </a:lnTo>
                <a:lnTo>
                  <a:pt x="97007" y="503778"/>
                </a:lnTo>
                <a:lnTo>
                  <a:pt x="153171" y="503778"/>
                </a:lnTo>
                <a:lnTo>
                  <a:pt x="171529" y="484828"/>
                </a:lnTo>
                <a:lnTo>
                  <a:pt x="175855" y="478085"/>
                </a:lnTo>
                <a:lnTo>
                  <a:pt x="177214" y="470470"/>
                </a:lnTo>
                <a:lnTo>
                  <a:pt x="175621" y="462900"/>
                </a:lnTo>
                <a:lnTo>
                  <a:pt x="171090" y="456294"/>
                </a:lnTo>
                <a:lnTo>
                  <a:pt x="164353" y="451965"/>
                </a:lnTo>
                <a:lnTo>
                  <a:pt x="156745" y="450605"/>
                </a:lnTo>
                <a:close/>
              </a:path>
              <a:path w="219075" h="610870">
                <a:moveTo>
                  <a:pt x="179666" y="0"/>
                </a:moveTo>
                <a:lnTo>
                  <a:pt x="57858" y="494111"/>
                </a:lnTo>
                <a:lnTo>
                  <a:pt x="99390" y="494111"/>
                </a:lnTo>
                <a:lnTo>
                  <a:pt x="218814" y="9667"/>
                </a:lnTo>
                <a:lnTo>
                  <a:pt x="1796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64689" y="2968691"/>
            <a:ext cx="2883535" cy="978535"/>
          </a:xfrm>
          <a:prstGeom prst="rect">
            <a:avLst/>
          </a:prstGeom>
          <a:solidFill>
            <a:srgbClr val="9ED3D7"/>
          </a:solidFill>
          <a:ln w="10088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10489" marR="97155" algn="ctr">
              <a:lnSpc>
                <a:spcPct val="100200"/>
              </a:lnSpc>
              <a:spcBef>
                <a:spcPts val="434"/>
              </a:spcBef>
            </a:pPr>
            <a:r>
              <a:rPr sz="1900" dirty="0">
                <a:latin typeface="Arial"/>
                <a:cs typeface="Arial"/>
              </a:rPr>
              <a:t>Coverage track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indicates  loci with large number of  mismatches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5"/>
    </mc:Choice>
    <mc:Fallback xmlns="">
      <p:transition spd="slow" advTm="2214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2851785" y="2312247"/>
            <a:ext cx="3729831" cy="324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1623" y="2292068"/>
            <a:ext cx="3770629" cy="3289300"/>
          </a:xfrm>
          <a:custGeom>
            <a:avLst/>
            <a:gdLst/>
            <a:ahLst/>
            <a:cxnLst/>
            <a:rect l="l" t="t" r="r" b="b"/>
            <a:pathLst>
              <a:path w="3770629" h="3289300">
                <a:moveTo>
                  <a:pt x="0" y="0"/>
                </a:moveTo>
                <a:lnTo>
                  <a:pt x="3770153" y="0"/>
                </a:lnTo>
                <a:lnTo>
                  <a:pt x="3770153" y="3289158"/>
                </a:lnTo>
                <a:lnTo>
                  <a:pt x="0" y="3289158"/>
                </a:lnTo>
                <a:lnTo>
                  <a:pt x="0" y="0"/>
                </a:lnTo>
                <a:close/>
              </a:path>
            </a:pathLst>
          </a:custGeom>
          <a:ln w="40342">
            <a:solidFill>
              <a:srgbClr val="7092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4067" y="2870200"/>
            <a:ext cx="18288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2752" y="2917612"/>
            <a:ext cx="1693545" cy="544830"/>
          </a:xfrm>
          <a:custGeom>
            <a:avLst/>
            <a:gdLst/>
            <a:ahLst/>
            <a:cxnLst/>
            <a:rect l="l" t="t" r="r" b="b"/>
            <a:pathLst>
              <a:path w="1693545" h="544829">
                <a:moveTo>
                  <a:pt x="0" y="272414"/>
                </a:moveTo>
                <a:lnTo>
                  <a:pt x="11082" y="228227"/>
                </a:lnTo>
                <a:lnTo>
                  <a:pt x="43169" y="186310"/>
                </a:lnTo>
                <a:lnTo>
                  <a:pt x="94515" y="147224"/>
                </a:lnTo>
                <a:lnTo>
                  <a:pt x="163377" y="111530"/>
                </a:lnTo>
                <a:lnTo>
                  <a:pt x="203833" y="95130"/>
                </a:lnTo>
                <a:lnTo>
                  <a:pt x="248013" y="79788"/>
                </a:lnTo>
                <a:lnTo>
                  <a:pt x="295702" y="65575"/>
                </a:lnTo>
                <a:lnTo>
                  <a:pt x="346679" y="52560"/>
                </a:lnTo>
                <a:lnTo>
                  <a:pt x="400728" y="40814"/>
                </a:lnTo>
                <a:lnTo>
                  <a:pt x="457631" y="30406"/>
                </a:lnTo>
                <a:lnTo>
                  <a:pt x="517170" y="21407"/>
                </a:lnTo>
                <a:lnTo>
                  <a:pt x="579126" y="13887"/>
                </a:lnTo>
                <a:lnTo>
                  <a:pt x="643283" y="7917"/>
                </a:lnTo>
                <a:lnTo>
                  <a:pt x="709421" y="3565"/>
                </a:lnTo>
                <a:lnTo>
                  <a:pt x="777324" y="903"/>
                </a:lnTo>
                <a:lnTo>
                  <a:pt x="846772" y="0"/>
                </a:lnTo>
                <a:lnTo>
                  <a:pt x="916221" y="903"/>
                </a:lnTo>
                <a:lnTo>
                  <a:pt x="984123" y="3565"/>
                </a:lnTo>
                <a:lnTo>
                  <a:pt x="1050261" y="7917"/>
                </a:lnTo>
                <a:lnTo>
                  <a:pt x="1114418" y="13887"/>
                </a:lnTo>
                <a:lnTo>
                  <a:pt x="1176374" y="21407"/>
                </a:lnTo>
                <a:lnTo>
                  <a:pt x="1235913" y="30406"/>
                </a:lnTo>
                <a:lnTo>
                  <a:pt x="1292816" y="40814"/>
                </a:lnTo>
                <a:lnTo>
                  <a:pt x="1346865" y="52560"/>
                </a:lnTo>
                <a:lnTo>
                  <a:pt x="1397843" y="65575"/>
                </a:lnTo>
                <a:lnTo>
                  <a:pt x="1445531" y="79788"/>
                </a:lnTo>
                <a:lnTo>
                  <a:pt x="1489711" y="95130"/>
                </a:lnTo>
                <a:lnTo>
                  <a:pt x="1530167" y="111530"/>
                </a:lnTo>
                <a:lnTo>
                  <a:pt x="1566679" y="128918"/>
                </a:lnTo>
                <a:lnTo>
                  <a:pt x="1627001" y="166378"/>
                </a:lnTo>
                <a:lnTo>
                  <a:pt x="1668935" y="206950"/>
                </a:lnTo>
                <a:lnTo>
                  <a:pt x="1690738" y="250072"/>
                </a:lnTo>
                <a:lnTo>
                  <a:pt x="1693545" y="272414"/>
                </a:lnTo>
                <a:lnTo>
                  <a:pt x="1690738" y="294757"/>
                </a:lnTo>
                <a:lnTo>
                  <a:pt x="1668935" y="337879"/>
                </a:lnTo>
                <a:lnTo>
                  <a:pt x="1627001" y="378451"/>
                </a:lnTo>
                <a:lnTo>
                  <a:pt x="1566679" y="415911"/>
                </a:lnTo>
                <a:lnTo>
                  <a:pt x="1530167" y="433299"/>
                </a:lnTo>
                <a:lnTo>
                  <a:pt x="1489711" y="449699"/>
                </a:lnTo>
                <a:lnTo>
                  <a:pt x="1445531" y="465041"/>
                </a:lnTo>
                <a:lnTo>
                  <a:pt x="1397843" y="479254"/>
                </a:lnTo>
                <a:lnTo>
                  <a:pt x="1346865" y="492269"/>
                </a:lnTo>
                <a:lnTo>
                  <a:pt x="1292816" y="504015"/>
                </a:lnTo>
                <a:lnTo>
                  <a:pt x="1235913" y="514423"/>
                </a:lnTo>
                <a:lnTo>
                  <a:pt x="1176374" y="523422"/>
                </a:lnTo>
                <a:lnTo>
                  <a:pt x="1114418" y="530942"/>
                </a:lnTo>
                <a:lnTo>
                  <a:pt x="1050261" y="536912"/>
                </a:lnTo>
                <a:lnTo>
                  <a:pt x="984123" y="541264"/>
                </a:lnTo>
                <a:lnTo>
                  <a:pt x="916221" y="543926"/>
                </a:lnTo>
                <a:lnTo>
                  <a:pt x="846772" y="544829"/>
                </a:lnTo>
                <a:lnTo>
                  <a:pt x="777324" y="543926"/>
                </a:lnTo>
                <a:lnTo>
                  <a:pt x="709421" y="541264"/>
                </a:lnTo>
                <a:lnTo>
                  <a:pt x="643283" y="536912"/>
                </a:lnTo>
                <a:lnTo>
                  <a:pt x="579126" y="530942"/>
                </a:lnTo>
                <a:lnTo>
                  <a:pt x="517170" y="523422"/>
                </a:lnTo>
                <a:lnTo>
                  <a:pt x="457631" y="514423"/>
                </a:lnTo>
                <a:lnTo>
                  <a:pt x="400728" y="504015"/>
                </a:lnTo>
                <a:lnTo>
                  <a:pt x="346679" y="492269"/>
                </a:lnTo>
                <a:lnTo>
                  <a:pt x="295702" y="479254"/>
                </a:lnTo>
                <a:lnTo>
                  <a:pt x="248013" y="465041"/>
                </a:lnTo>
                <a:lnTo>
                  <a:pt x="203833" y="449699"/>
                </a:lnTo>
                <a:lnTo>
                  <a:pt x="163377" y="433299"/>
                </a:lnTo>
                <a:lnTo>
                  <a:pt x="126865" y="415911"/>
                </a:lnTo>
                <a:lnTo>
                  <a:pt x="66543" y="378451"/>
                </a:lnTo>
                <a:lnTo>
                  <a:pt x="24609" y="337879"/>
                </a:lnTo>
                <a:lnTo>
                  <a:pt x="2807" y="294757"/>
                </a:lnTo>
                <a:lnTo>
                  <a:pt x="0" y="272414"/>
                </a:lnTo>
                <a:close/>
              </a:path>
            </a:pathLst>
          </a:custGeom>
          <a:ln w="4035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5329" y="2590479"/>
            <a:ext cx="3084830" cy="391795"/>
          </a:xfrm>
          <a:custGeom>
            <a:avLst/>
            <a:gdLst/>
            <a:ahLst/>
            <a:cxnLst/>
            <a:rect l="l" t="t" r="r" b="b"/>
            <a:pathLst>
              <a:path w="3084829" h="391794">
                <a:moveTo>
                  <a:pt x="0" y="0"/>
                </a:moveTo>
                <a:lnTo>
                  <a:pt x="3084671" y="0"/>
                </a:lnTo>
                <a:lnTo>
                  <a:pt x="3084671" y="391218"/>
                </a:lnTo>
                <a:lnTo>
                  <a:pt x="0" y="391218"/>
                </a:lnTo>
                <a:lnTo>
                  <a:pt x="0" y="0"/>
                </a:lnTo>
                <a:close/>
              </a:path>
            </a:pathLst>
          </a:custGeom>
          <a:solidFill>
            <a:srgbClr val="9ED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45329" y="2590479"/>
            <a:ext cx="3084830" cy="391795"/>
          </a:xfrm>
          <a:custGeom>
            <a:avLst/>
            <a:gdLst/>
            <a:ahLst/>
            <a:cxnLst/>
            <a:rect l="l" t="t" r="r" b="b"/>
            <a:pathLst>
              <a:path w="3084829" h="391794">
                <a:moveTo>
                  <a:pt x="0" y="0"/>
                </a:moveTo>
                <a:lnTo>
                  <a:pt x="3084671" y="0"/>
                </a:lnTo>
                <a:lnTo>
                  <a:pt x="3084671" y="391218"/>
                </a:lnTo>
                <a:lnTo>
                  <a:pt x="0" y="391218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0374" y="2627818"/>
            <a:ext cx="2031364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Arial"/>
                <a:cs typeface="Arial"/>
              </a:rPr>
              <a:t>Read mapping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q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77000" y="2594797"/>
            <a:ext cx="1003300" cy="381635"/>
          </a:xfrm>
          <a:prstGeom prst="rect">
            <a:avLst/>
          </a:prstGeom>
          <a:solidFill>
            <a:srgbClr val="9ED3D7"/>
          </a:solidFill>
        </p:spPr>
        <p:txBody>
          <a:bodyPr vert="horz" wrap="square" lIns="0" tIns="450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5"/>
              </a:spcBef>
            </a:pPr>
            <a:r>
              <a:rPr sz="1900" dirty="0">
                <a:latin typeface="Arial"/>
                <a:cs typeface="Arial"/>
              </a:rPr>
              <a:t>uality =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230B5-D9D1-0AD0-28BE-FB188506366B}"/>
              </a:ext>
            </a:extLst>
          </p:cNvPr>
          <p:cNvSpPr txBox="1"/>
          <p:nvPr/>
        </p:nvSpPr>
        <p:spPr>
          <a:xfrm>
            <a:off x="381000" y="1272101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Mapping quality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5"/>
    </mc:Choice>
    <mc:Fallback xmlns="">
      <p:transition spd="slow" advTm="3231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5792" y="2268628"/>
            <a:ext cx="5507805" cy="4434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1458" y="1838561"/>
            <a:ext cx="336994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5" dirty="0">
                <a:latin typeface="Arial"/>
                <a:cs typeface="Arial"/>
              </a:rPr>
              <a:t>Zoom </a:t>
            </a:r>
            <a:r>
              <a:rPr sz="2200" spc="5" dirty="0">
                <a:latin typeface="Arial"/>
                <a:cs typeface="Arial"/>
              </a:rPr>
              <a:t>in </a:t>
            </a:r>
            <a:r>
              <a:rPr sz="2200" spc="10" dirty="0">
                <a:latin typeface="Arial"/>
                <a:cs typeface="Arial"/>
              </a:rPr>
              <a:t>to see more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detail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725" y="3482628"/>
            <a:ext cx="3084830" cy="685165"/>
          </a:xfrm>
          <a:prstGeom prst="rect">
            <a:avLst/>
          </a:prstGeom>
          <a:solidFill>
            <a:srgbClr val="9ED3D7"/>
          </a:solidFill>
          <a:ln w="10089">
            <a:solidFill>
              <a:srgbClr val="00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06070" marR="139065" indent="-154940">
              <a:lnSpc>
                <a:spcPts val="2270"/>
              </a:lnSpc>
              <a:spcBef>
                <a:spcPts val="505"/>
              </a:spcBef>
            </a:pPr>
            <a:r>
              <a:rPr sz="1900" dirty="0">
                <a:latin typeface="Arial"/>
                <a:cs typeface="Arial"/>
              </a:rPr>
              <a:t>Low-quality base calls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are  faint,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semi-transparent.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45732" y="4415366"/>
            <a:ext cx="1714500" cy="1807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4700" y="4531925"/>
            <a:ext cx="1479387" cy="1573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49579" y="4516789"/>
            <a:ext cx="1510030" cy="1604645"/>
          </a:xfrm>
          <a:custGeom>
            <a:avLst/>
            <a:gdLst/>
            <a:ahLst/>
            <a:cxnLst/>
            <a:rect l="l" t="t" r="r" b="b"/>
            <a:pathLst>
              <a:path w="1510029" h="1604645">
                <a:moveTo>
                  <a:pt x="0" y="0"/>
                </a:moveTo>
                <a:lnTo>
                  <a:pt x="1509629" y="0"/>
                </a:lnTo>
                <a:lnTo>
                  <a:pt x="1509629" y="1604221"/>
                </a:lnTo>
                <a:lnTo>
                  <a:pt x="0" y="1604221"/>
                </a:lnTo>
                <a:lnTo>
                  <a:pt x="0" y="0"/>
                </a:lnTo>
                <a:close/>
              </a:path>
            </a:pathLst>
          </a:custGeom>
          <a:ln w="3025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4632" y="4220633"/>
            <a:ext cx="368300" cy="757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45237" y="4203760"/>
            <a:ext cx="218440" cy="568960"/>
          </a:xfrm>
          <a:custGeom>
            <a:avLst/>
            <a:gdLst/>
            <a:ahLst/>
            <a:cxnLst/>
            <a:rect l="l" t="t" r="r" b="b"/>
            <a:pathLst>
              <a:path w="218439" h="568960">
                <a:moveTo>
                  <a:pt x="62120" y="411463"/>
                </a:moveTo>
                <a:lnTo>
                  <a:pt x="54547" y="413005"/>
                </a:lnTo>
                <a:lnTo>
                  <a:pt x="47915" y="417494"/>
                </a:lnTo>
                <a:lnTo>
                  <a:pt x="43543" y="424207"/>
                </a:lnTo>
                <a:lnTo>
                  <a:pt x="42131" y="431812"/>
                </a:lnTo>
                <a:lnTo>
                  <a:pt x="43671" y="439392"/>
                </a:lnTo>
                <a:lnTo>
                  <a:pt x="48157" y="446030"/>
                </a:lnTo>
                <a:lnTo>
                  <a:pt x="172666" y="568551"/>
                </a:lnTo>
                <a:lnTo>
                  <a:pt x="200924" y="463191"/>
                </a:lnTo>
                <a:lnTo>
                  <a:pt x="123112" y="463191"/>
                </a:lnTo>
                <a:lnTo>
                  <a:pt x="76426" y="417252"/>
                </a:lnTo>
                <a:lnTo>
                  <a:pt x="69719" y="412876"/>
                </a:lnTo>
                <a:lnTo>
                  <a:pt x="62120" y="411463"/>
                </a:lnTo>
                <a:close/>
              </a:path>
              <a:path w="218439" h="568960">
                <a:moveTo>
                  <a:pt x="38905" y="0"/>
                </a:moveTo>
                <a:lnTo>
                  <a:pt x="0" y="10601"/>
                </a:lnTo>
                <a:lnTo>
                  <a:pt x="123112" y="463191"/>
                </a:lnTo>
                <a:lnTo>
                  <a:pt x="200924" y="463191"/>
                </a:lnTo>
                <a:lnTo>
                  <a:pt x="203768" y="452589"/>
                </a:lnTo>
                <a:lnTo>
                  <a:pt x="162018" y="452589"/>
                </a:lnTo>
                <a:lnTo>
                  <a:pt x="38905" y="0"/>
                </a:lnTo>
                <a:close/>
              </a:path>
              <a:path w="218439" h="568960">
                <a:moveTo>
                  <a:pt x="195701" y="374541"/>
                </a:moveTo>
                <a:lnTo>
                  <a:pt x="188391" y="377055"/>
                </a:lnTo>
                <a:lnTo>
                  <a:pt x="182557" y="382128"/>
                </a:lnTo>
                <a:lnTo>
                  <a:pt x="178992" y="389303"/>
                </a:lnTo>
                <a:lnTo>
                  <a:pt x="162018" y="452589"/>
                </a:lnTo>
                <a:lnTo>
                  <a:pt x="203768" y="452589"/>
                </a:lnTo>
                <a:lnTo>
                  <a:pt x="217935" y="399766"/>
                </a:lnTo>
                <a:lnTo>
                  <a:pt x="218440" y="391769"/>
                </a:lnTo>
                <a:lnTo>
                  <a:pt x="215929" y="384453"/>
                </a:lnTo>
                <a:lnTo>
                  <a:pt x="210860" y="378614"/>
                </a:lnTo>
                <a:lnTo>
                  <a:pt x="203691" y="375046"/>
                </a:lnTo>
                <a:lnTo>
                  <a:pt x="195701" y="3745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C9866-EF83-D7D2-A48E-872CFE734EB0}"/>
              </a:ext>
            </a:extLst>
          </p:cNvPr>
          <p:cNvSpPr txBox="1"/>
          <p:nvPr/>
        </p:nvSpPr>
        <p:spPr>
          <a:xfrm>
            <a:off x="324321" y="1141150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Sequence quality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33"/>
    </mc:Choice>
    <mc:Fallback xmlns="">
      <p:transition spd="slow" advTm="5933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6547" y="2265823"/>
            <a:ext cx="7379334" cy="13900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660"/>
              </a:spcBef>
              <a:buChar char="•"/>
              <a:tabLst>
                <a:tab pos="317500" algn="l"/>
                <a:tab pos="318135" algn="l"/>
              </a:tabLst>
            </a:pPr>
            <a:r>
              <a:rPr sz="2500" spc="20" dirty="0">
                <a:latin typeface="Arial"/>
                <a:cs typeface="Arial"/>
              </a:rPr>
              <a:t>Load </a:t>
            </a:r>
            <a:r>
              <a:rPr sz="2500" spc="15" dirty="0">
                <a:latin typeface="Arial"/>
                <a:cs typeface="Arial"/>
              </a:rPr>
              <a:t>alignments from </a:t>
            </a:r>
            <a:r>
              <a:rPr sz="2500" spc="20" dirty="0">
                <a:latin typeface="Arial"/>
                <a:cs typeface="Arial"/>
              </a:rPr>
              <a:t>whole genome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sequencing</a:t>
            </a:r>
            <a:endParaRPr sz="2500">
              <a:latin typeface="Arial"/>
              <a:cs typeface="Arial"/>
            </a:endParaRPr>
          </a:p>
          <a:p>
            <a:pPr marL="317500" indent="-305435">
              <a:lnSpc>
                <a:spcPct val="100000"/>
              </a:lnSpc>
              <a:spcBef>
                <a:spcPts val="570"/>
              </a:spcBef>
              <a:buChar char="•"/>
              <a:tabLst>
                <a:tab pos="317500" algn="l"/>
                <a:tab pos="318135" algn="l"/>
              </a:tabLst>
            </a:pPr>
            <a:r>
              <a:rPr sz="2500" spc="10" dirty="0">
                <a:latin typeface="Arial"/>
                <a:cs typeface="Arial"/>
              </a:rPr>
              <a:t>View </a:t>
            </a:r>
            <a:r>
              <a:rPr sz="2500" spc="15" dirty="0">
                <a:latin typeface="Arial"/>
                <a:cs typeface="Arial"/>
              </a:rPr>
              <a:t>sites </a:t>
            </a:r>
            <a:r>
              <a:rPr sz="2500" spc="20" dirty="0">
                <a:latin typeface="Arial"/>
                <a:cs typeface="Arial"/>
              </a:rPr>
              <a:t>where </a:t>
            </a:r>
            <a:r>
              <a:rPr sz="2500" spc="25" dirty="0">
                <a:latin typeface="Arial"/>
                <a:cs typeface="Arial"/>
              </a:rPr>
              <a:t>SNPs </a:t>
            </a:r>
            <a:r>
              <a:rPr sz="2500" spc="20" dirty="0">
                <a:latin typeface="Arial"/>
                <a:cs typeface="Arial"/>
              </a:rPr>
              <a:t>were</a:t>
            </a:r>
            <a:r>
              <a:rPr sz="250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called</a:t>
            </a:r>
            <a:endParaRPr sz="2500">
              <a:latin typeface="Arial"/>
              <a:cs typeface="Arial"/>
            </a:endParaRPr>
          </a:p>
          <a:p>
            <a:pPr marL="317500" indent="-305435">
              <a:lnSpc>
                <a:spcPct val="100000"/>
              </a:lnSpc>
              <a:spcBef>
                <a:spcPts val="605"/>
              </a:spcBef>
              <a:buChar char="•"/>
              <a:tabLst>
                <a:tab pos="317500" algn="l"/>
                <a:tab pos="318135" algn="l"/>
              </a:tabLst>
            </a:pPr>
            <a:r>
              <a:rPr sz="2500" spc="15" dirty="0">
                <a:latin typeface="Arial"/>
                <a:cs typeface="Arial"/>
              </a:rPr>
              <a:t>Sort </a:t>
            </a:r>
            <a:r>
              <a:rPr sz="2500" spc="20" dirty="0">
                <a:latin typeface="Arial"/>
                <a:cs typeface="Arial"/>
              </a:rPr>
              <a:t>and </a:t>
            </a:r>
            <a:r>
              <a:rPr sz="2500" spc="15" dirty="0">
                <a:latin typeface="Arial"/>
                <a:cs typeface="Arial"/>
              </a:rPr>
              <a:t>color </a:t>
            </a:r>
            <a:r>
              <a:rPr sz="2500" spc="10" dirty="0">
                <a:latin typeface="Arial"/>
                <a:cs typeface="Arial"/>
              </a:rPr>
              <a:t>to </a:t>
            </a:r>
            <a:r>
              <a:rPr sz="2500" spc="15" dirty="0">
                <a:latin typeface="Arial"/>
                <a:cs typeface="Arial"/>
              </a:rPr>
              <a:t>highlight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patterns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547" y="4607923"/>
            <a:ext cx="450405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20" dirty="0">
                <a:latin typeface="Arial"/>
                <a:cs typeface="Arial"/>
              </a:rPr>
              <a:t>See Handout </a:t>
            </a:r>
            <a:r>
              <a:rPr sz="2500" b="1" spc="15" dirty="0">
                <a:latin typeface="Arial"/>
                <a:cs typeface="Arial"/>
              </a:rPr>
              <a:t>– </a:t>
            </a:r>
            <a:r>
              <a:rPr sz="2500" b="1" spc="10" dirty="0">
                <a:latin typeface="Arial"/>
                <a:cs typeface="Arial"/>
              </a:rPr>
              <a:t>Viewing</a:t>
            </a:r>
            <a:r>
              <a:rPr sz="2500" b="1" spc="-60" dirty="0">
                <a:latin typeface="Arial"/>
                <a:cs typeface="Arial"/>
              </a:rPr>
              <a:t> </a:t>
            </a:r>
            <a:r>
              <a:rPr sz="2500" b="1" spc="25" dirty="0">
                <a:latin typeface="Arial"/>
                <a:cs typeface="Arial"/>
              </a:rPr>
              <a:t>SNPs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</a:t>
            </a:r>
            <a:r>
              <a:rPr spc="-25" dirty="0"/>
              <a:t> </a:t>
            </a:r>
            <a:r>
              <a:rPr spc="-5" dirty="0"/>
              <a:t>SNPs</a:t>
            </a:r>
          </a:p>
        </p:txBody>
      </p:sp>
      <p:sp>
        <p:nvSpPr>
          <p:cNvPr id="5" name="object 5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6089" y="4557995"/>
            <a:ext cx="5134610" cy="554355"/>
          </a:xfrm>
          <a:custGeom>
            <a:avLst/>
            <a:gdLst/>
            <a:ahLst/>
            <a:cxnLst/>
            <a:rect l="l" t="t" r="r" b="b"/>
            <a:pathLst>
              <a:path w="5134610" h="554354">
                <a:moveTo>
                  <a:pt x="0" y="92369"/>
                </a:moveTo>
                <a:lnTo>
                  <a:pt x="7252" y="56415"/>
                </a:lnTo>
                <a:lnTo>
                  <a:pt x="27030" y="27054"/>
                </a:lnTo>
                <a:lnTo>
                  <a:pt x="56365" y="7258"/>
                </a:lnTo>
                <a:lnTo>
                  <a:pt x="92288" y="0"/>
                </a:lnTo>
                <a:lnTo>
                  <a:pt x="5042109" y="0"/>
                </a:lnTo>
                <a:lnTo>
                  <a:pt x="5078032" y="7258"/>
                </a:lnTo>
                <a:lnTo>
                  <a:pt x="5107367" y="27054"/>
                </a:lnTo>
                <a:lnTo>
                  <a:pt x="5127146" y="56415"/>
                </a:lnTo>
                <a:lnTo>
                  <a:pt x="5134398" y="92369"/>
                </a:lnTo>
                <a:lnTo>
                  <a:pt x="5134398" y="461855"/>
                </a:lnTo>
                <a:lnTo>
                  <a:pt x="5127146" y="497810"/>
                </a:lnTo>
                <a:lnTo>
                  <a:pt x="5107367" y="527171"/>
                </a:lnTo>
                <a:lnTo>
                  <a:pt x="5078032" y="546966"/>
                </a:lnTo>
                <a:lnTo>
                  <a:pt x="5042109" y="554225"/>
                </a:lnTo>
                <a:lnTo>
                  <a:pt x="92288" y="554225"/>
                </a:lnTo>
                <a:lnTo>
                  <a:pt x="56365" y="546966"/>
                </a:lnTo>
                <a:lnTo>
                  <a:pt x="27030" y="527171"/>
                </a:lnTo>
                <a:lnTo>
                  <a:pt x="7252" y="497810"/>
                </a:lnTo>
                <a:lnTo>
                  <a:pt x="0" y="461855"/>
                </a:lnTo>
                <a:lnTo>
                  <a:pt x="0" y="92369"/>
                </a:lnTo>
                <a:close/>
              </a:path>
            </a:pathLst>
          </a:custGeom>
          <a:ln w="30268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3"/>
    </mc:Choice>
    <mc:Fallback xmlns="">
      <p:transition spd="slow" advTm="944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SNPs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0169" y="2578607"/>
            <a:ext cx="7158060" cy="4347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8"/>
    </mc:Choice>
    <mc:Fallback xmlns="">
      <p:transition spd="slow" advTm="2431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SNPs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9389" y="2568920"/>
            <a:ext cx="6742161" cy="4044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9"/>
    </mc:Choice>
    <mc:Fallback xmlns="">
      <p:transition spd="slow" advTm="1159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5" dirty="0"/>
              <a:t>SNPs</a:t>
            </a:r>
          </a:p>
        </p:txBody>
      </p:sp>
      <p:sp>
        <p:nvSpPr>
          <p:cNvPr id="3" name="object 3"/>
          <p:cNvSpPr/>
          <p:nvPr/>
        </p:nvSpPr>
        <p:spPr>
          <a:xfrm>
            <a:off x="1659389" y="2588292"/>
            <a:ext cx="6742161" cy="4025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5033" y="1811867"/>
            <a:ext cx="2408767" cy="2645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0977" y="1949027"/>
            <a:ext cx="2137239" cy="2371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0816" y="1928848"/>
            <a:ext cx="2178050" cy="2411730"/>
          </a:xfrm>
          <a:custGeom>
            <a:avLst/>
            <a:gdLst/>
            <a:ahLst/>
            <a:cxnLst/>
            <a:rect l="l" t="t" r="r" b="b"/>
            <a:pathLst>
              <a:path w="2178050" h="2411729">
                <a:moveTo>
                  <a:pt x="0" y="0"/>
                </a:moveTo>
                <a:lnTo>
                  <a:pt x="2177563" y="0"/>
                </a:lnTo>
                <a:lnTo>
                  <a:pt x="2177563" y="2411541"/>
                </a:lnTo>
                <a:lnTo>
                  <a:pt x="0" y="2411541"/>
                </a:lnTo>
                <a:lnTo>
                  <a:pt x="0" y="0"/>
                </a:lnTo>
                <a:close/>
              </a:path>
            </a:pathLst>
          </a:custGeom>
          <a:ln w="4033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84045" y="4673183"/>
            <a:ext cx="5020310" cy="685165"/>
          </a:xfrm>
          <a:prstGeom prst="rect">
            <a:avLst/>
          </a:prstGeom>
          <a:solidFill>
            <a:srgbClr val="FFFFB3"/>
          </a:solidFill>
          <a:ln w="10089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96520" marR="81915">
              <a:lnSpc>
                <a:spcPts val="2270"/>
              </a:lnSpc>
              <a:spcBef>
                <a:spcPts val="464"/>
              </a:spcBef>
            </a:pPr>
            <a:r>
              <a:rPr sz="1900" dirty="0">
                <a:latin typeface="Arial"/>
                <a:cs typeface="Arial"/>
              </a:rPr>
              <a:t>Mouse over red &amp; blue bar in coverage track.  Note allele counts and frequencies.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0933" y="2205566"/>
            <a:ext cx="554566" cy="567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6422" y="2251710"/>
            <a:ext cx="423545" cy="424180"/>
          </a:xfrm>
          <a:custGeom>
            <a:avLst/>
            <a:gdLst/>
            <a:ahLst/>
            <a:cxnLst/>
            <a:rect l="l" t="t" r="r" b="b"/>
            <a:pathLst>
              <a:path w="423545" h="424180">
                <a:moveTo>
                  <a:pt x="0" y="211878"/>
                </a:moveTo>
                <a:lnTo>
                  <a:pt x="5590" y="163296"/>
                </a:lnTo>
                <a:lnTo>
                  <a:pt x="21516" y="118699"/>
                </a:lnTo>
                <a:lnTo>
                  <a:pt x="46506" y="79359"/>
                </a:lnTo>
                <a:lnTo>
                  <a:pt x="79289" y="46547"/>
                </a:lnTo>
                <a:lnTo>
                  <a:pt x="118595" y="21535"/>
                </a:lnTo>
                <a:lnTo>
                  <a:pt x="163153" y="5595"/>
                </a:lnTo>
                <a:lnTo>
                  <a:pt x="211693" y="0"/>
                </a:lnTo>
                <a:lnTo>
                  <a:pt x="260232" y="5595"/>
                </a:lnTo>
                <a:lnTo>
                  <a:pt x="304790" y="21535"/>
                </a:lnTo>
                <a:lnTo>
                  <a:pt x="344096" y="46547"/>
                </a:lnTo>
                <a:lnTo>
                  <a:pt x="376879" y="79359"/>
                </a:lnTo>
                <a:lnTo>
                  <a:pt x="401869" y="118699"/>
                </a:lnTo>
                <a:lnTo>
                  <a:pt x="417795" y="163296"/>
                </a:lnTo>
                <a:lnTo>
                  <a:pt x="423386" y="211878"/>
                </a:lnTo>
                <a:lnTo>
                  <a:pt x="417795" y="260460"/>
                </a:lnTo>
                <a:lnTo>
                  <a:pt x="401869" y="305057"/>
                </a:lnTo>
                <a:lnTo>
                  <a:pt x="376879" y="344397"/>
                </a:lnTo>
                <a:lnTo>
                  <a:pt x="344096" y="377209"/>
                </a:lnTo>
                <a:lnTo>
                  <a:pt x="304790" y="402221"/>
                </a:lnTo>
                <a:lnTo>
                  <a:pt x="260232" y="418160"/>
                </a:lnTo>
                <a:lnTo>
                  <a:pt x="211693" y="423756"/>
                </a:lnTo>
                <a:lnTo>
                  <a:pt x="163153" y="418160"/>
                </a:lnTo>
                <a:lnTo>
                  <a:pt x="118595" y="402221"/>
                </a:lnTo>
                <a:lnTo>
                  <a:pt x="79289" y="377209"/>
                </a:lnTo>
                <a:lnTo>
                  <a:pt x="46506" y="344397"/>
                </a:lnTo>
                <a:lnTo>
                  <a:pt x="21516" y="305057"/>
                </a:lnTo>
                <a:lnTo>
                  <a:pt x="5590" y="260460"/>
                </a:lnTo>
                <a:lnTo>
                  <a:pt x="0" y="211878"/>
                </a:lnTo>
                <a:close/>
              </a:path>
            </a:pathLst>
          </a:custGeom>
          <a:ln w="4034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1432" y="2421467"/>
            <a:ext cx="1392767" cy="2171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7083" y="2675345"/>
            <a:ext cx="1115695" cy="1892300"/>
          </a:xfrm>
          <a:custGeom>
            <a:avLst/>
            <a:gdLst/>
            <a:ahLst/>
            <a:cxnLst/>
            <a:rect l="l" t="t" r="r" b="b"/>
            <a:pathLst>
              <a:path w="1115695" h="1892300">
                <a:moveTo>
                  <a:pt x="1115198" y="133572"/>
                </a:moveTo>
                <a:lnTo>
                  <a:pt x="1002470" y="133572"/>
                </a:lnTo>
                <a:lnTo>
                  <a:pt x="0" y="1861559"/>
                </a:lnTo>
                <a:lnTo>
                  <a:pt x="52306" y="1891957"/>
                </a:lnTo>
                <a:lnTo>
                  <a:pt x="1054775" y="163969"/>
                </a:lnTo>
                <a:lnTo>
                  <a:pt x="1115259" y="163969"/>
                </a:lnTo>
                <a:lnTo>
                  <a:pt x="1115198" y="133572"/>
                </a:lnTo>
                <a:close/>
              </a:path>
              <a:path w="1115695" h="1892300">
                <a:moveTo>
                  <a:pt x="1115259" y="163969"/>
                </a:moveTo>
                <a:lnTo>
                  <a:pt x="1054775" y="163969"/>
                </a:lnTo>
                <a:lnTo>
                  <a:pt x="1054972" y="262260"/>
                </a:lnTo>
                <a:lnTo>
                  <a:pt x="1057373" y="274037"/>
                </a:lnTo>
                <a:lnTo>
                  <a:pt x="1063873" y="283645"/>
                </a:lnTo>
                <a:lnTo>
                  <a:pt x="1073499" y="290113"/>
                </a:lnTo>
                <a:lnTo>
                  <a:pt x="1085275" y="292468"/>
                </a:lnTo>
                <a:lnTo>
                  <a:pt x="1097042" y="290065"/>
                </a:lnTo>
                <a:lnTo>
                  <a:pt x="1106642" y="283559"/>
                </a:lnTo>
                <a:lnTo>
                  <a:pt x="1113103" y="273924"/>
                </a:lnTo>
                <a:lnTo>
                  <a:pt x="1115456" y="262138"/>
                </a:lnTo>
                <a:lnTo>
                  <a:pt x="1115259" y="163969"/>
                </a:lnTo>
                <a:close/>
              </a:path>
              <a:path w="1115695" h="1892300">
                <a:moveTo>
                  <a:pt x="1114931" y="0"/>
                </a:moveTo>
                <a:lnTo>
                  <a:pt x="887206" y="129490"/>
                </a:lnTo>
                <a:lnTo>
                  <a:pt x="878145" y="137378"/>
                </a:lnTo>
                <a:lnTo>
                  <a:pt x="872988" y="147770"/>
                </a:lnTo>
                <a:lnTo>
                  <a:pt x="872102" y="159340"/>
                </a:lnTo>
                <a:lnTo>
                  <a:pt x="875850" y="170759"/>
                </a:lnTo>
                <a:lnTo>
                  <a:pt x="883731" y="179828"/>
                </a:lnTo>
                <a:lnTo>
                  <a:pt x="894114" y="184989"/>
                </a:lnTo>
                <a:lnTo>
                  <a:pt x="905674" y="185877"/>
                </a:lnTo>
                <a:lnTo>
                  <a:pt x="917083" y="182125"/>
                </a:lnTo>
                <a:lnTo>
                  <a:pt x="1002470" y="133572"/>
                </a:lnTo>
                <a:lnTo>
                  <a:pt x="1115198" y="133572"/>
                </a:lnTo>
                <a:lnTo>
                  <a:pt x="11149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2"/>
    </mc:Choice>
    <mc:Fallback xmlns="">
      <p:transition spd="slow" advTm="3608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9410" y="2520491"/>
            <a:ext cx="6750061" cy="4092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Viewing</a:t>
            </a:r>
            <a:r>
              <a:rPr sz="3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Arial"/>
                <a:cs typeface="Arial"/>
              </a:rPr>
              <a:t>SNPs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63"/>
    </mc:Choice>
    <mc:Fallback xmlns="">
      <p:transition spd="slow" advTm="10256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0551" y="3088424"/>
            <a:ext cx="521335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>
                <a:solidFill>
                  <a:srgbClr val="000000"/>
                </a:solidFill>
              </a:rPr>
              <a:t>Viewing </a:t>
            </a:r>
            <a:r>
              <a:rPr sz="3800" spc="5" dirty="0">
                <a:solidFill>
                  <a:srgbClr val="000000"/>
                </a:solidFill>
              </a:rPr>
              <a:t>RNA-seq</a:t>
            </a:r>
            <a:r>
              <a:rPr sz="3800" spc="-45" dirty="0">
                <a:solidFill>
                  <a:srgbClr val="000000"/>
                </a:solidFill>
              </a:rPr>
              <a:t> </a:t>
            </a:r>
            <a:r>
              <a:rPr sz="3800" spc="5" dirty="0">
                <a:solidFill>
                  <a:srgbClr val="000000"/>
                </a:solidFill>
              </a:rPr>
              <a:t>Data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3"/>
    </mc:Choice>
    <mc:Fallback xmlns="">
      <p:transition spd="slow" advTm="1130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</a:p>
        </p:txBody>
      </p:sp>
      <p:sp>
        <p:nvSpPr>
          <p:cNvPr id="3" name="object 3"/>
          <p:cNvSpPr/>
          <p:nvPr/>
        </p:nvSpPr>
        <p:spPr>
          <a:xfrm>
            <a:off x="846482" y="1813279"/>
            <a:ext cx="4821020" cy="463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5821" y="1760983"/>
            <a:ext cx="627380" cy="235585"/>
          </a:xfrm>
          <a:custGeom>
            <a:avLst/>
            <a:gdLst/>
            <a:ahLst/>
            <a:cxnLst/>
            <a:rect l="l" t="t" r="r" b="b"/>
            <a:pathLst>
              <a:path w="627379" h="235585">
                <a:moveTo>
                  <a:pt x="0" y="0"/>
                </a:moveTo>
                <a:lnTo>
                  <a:pt x="627126" y="0"/>
                </a:lnTo>
                <a:lnTo>
                  <a:pt x="627126" y="235377"/>
                </a:lnTo>
                <a:lnTo>
                  <a:pt x="0" y="235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796" y="1887465"/>
            <a:ext cx="692450" cy="202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143" y="7044148"/>
            <a:ext cx="49574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  <a:hlinkClick r:id="rId4"/>
              </a:rPr>
              <a:t>http://en.wikipedia.org/wiki/RNA-Seq#Gene_expression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1"/>
    </mc:Choice>
    <mc:Fallback xmlns="">
      <p:transition spd="slow" advTm="325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5" dirty="0"/>
              <a:t>Workshop </a:t>
            </a:r>
            <a:r>
              <a:rPr spc="-10" dirty="0"/>
              <a:t>materials</a:t>
            </a:r>
            <a:r>
              <a:rPr spc="-20" dirty="0"/>
              <a:t> </a:t>
            </a:r>
            <a:r>
              <a:rPr spc="-10" dirty="0"/>
              <a:t>online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1224" y="2004437"/>
            <a:ext cx="8523605" cy="39953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20" dirty="0">
                <a:latin typeface="Arial"/>
                <a:cs typeface="Arial"/>
              </a:rPr>
              <a:t>Data </a:t>
            </a:r>
            <a:r>
              <a:rPr sz="2500" b="1" spc="15" dirty="0">
                <a:latin typeface="Arial"/>
                <a:cs typeface="Arial"/>
              </a:rPr>
              <a:t>for </a:t>
            </a:r>
            <a:r>
              <a:rPr sz="2500" b="1" spc="20" dirty="0">
                <a:latin typeface="Arial"/>
                <a:cs typeface="Arial"/>
              </a:rPr>
              <a:t>workshop</a:t>
            </a:r>
            <a:r>
              <a:rPr sz="2500" b="1" spc="-5" dirty="0">
                <a:latin typeface="Arial"/>
                <a:cs typeface="Arial"/>
              </a:rPr>
              <a:t> </a:t>
            </a:r>
            <a:r>
              <a:rPr sz="2500" b="1" spc="20" dirty="0">
                <a:latin typeface="Arial"/>
                <a:cs typeface="Arial"/>
              </a:rPr>
              <a:t>exercises: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500" spc="10" dirty="0">
                <a:latin typeface="Arial"/>
                <a:cs typeface="Arial"/>
                <a:hlinkClick r:id="rId2"/>
              </a:rPr>
              <a:t>www.igv.org/workshops/BroadApril2017/igvData.zip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500" b="1" spc="15" dirty="0">
                <a:latin typeface="Arial"/>
                <a:cs typeface="Arial"/>
              </a:rPr>
              <a:t>Workshop exercise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15" dirty="0">
                <a:latin typeface="Arial"/>
                <a:cs typeface="Arial"/>
              </a:rPr>
              <a:t>handouts: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500" spc="10" dirty="0">
                <a:latin typeface="Arial"/>
                <a:cs typeface="Arial"/>
                <a:hlinkClick r:id="rId3"/>
              </a:rPr>
              <a:t>www.igv.org/workshops/BroadApril2017/IGV_Exercises.pdf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500" b="1" spc="15" dirty="0">
                <a:latin typeface="Arial"/>
                <a:cs typeface="Arial"/>
              </a:rPr>
              <a:t>Workshop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15" dirty="0">
                <a:latin typeface="Arial"/>
                <a:cs typeface="Arial"/>
              </a:rPr>
              <a:t>slides: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500" spc="10" dirty="0">
                <a:latin typeface="Arial"/>
                <a:cs typeface="Arial"/>
                <a:hlinkClick r:id="rId4"/>
              </a:rPr>
              <a:t>www.igv.org/workshops/BroadApril2017/IGV_SlideDeck.pdf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99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RNA-seq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6482" y="1813279"/>
            <a:ext cx="4821020" cy="4635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5821" y="1760983"/>
            <a:ext cx="627380" cy="235585"/>
          </a:xfrm>
          <a:custGeom>
            <a:avLst/>
            <a:gdLst/>
            <a:ahLst/>
            <a:cxnLst/>
            <a:rect l="l" t="t" r="r" b="b"/>
            <a:pathLst>
              <a:path w="627379" h="235585">
                <a:moveTo>
                  <a:pt x="0" y="0"/>
                </a:moveTo>
                <a:lnTo>
                  <a:pt x="627126" y="0"/>
                </a:lnTo>
                <a:lnTo>
                  <a:pt x="627126" y="235377"/>
                </a:lnTo>
                <a:lnTo>
                  <a:pt x="0" y="235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796" y="1887465"/>
            <a:ext cx="692450" cy="202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6704" y="5125870"/>
            <a:ext cx="1028700" cy="420370"/>
          </a:xfrm>
          <a:custGeom>
            <a:avLst/>
            <a:gdLst/>
            <a:ahLst/>
            <a:cxnLst/>
            <a:rect l="l" t="t" r="r" b="b"/>
            <a:pathLst>
              <a:path w="1028700" h="420370">
                <a:moveTo>
                  <a:pt x="32272" y="420332"/>
                </a:moveTo>
                <a:lnTo>
                  <a:pt x="924655" y="180256"/>
                </a:lnTo>
                <a:lnTo>
                  <a:pt x="940792" y="240342"/>
                </a:lnTo>
                <a:lnTo>
                  <a:pt x="1028584" y="87869"/>
                </a:lnTo>
                <a:lnTo>
                  <a:pt x="876246" y="0"/>
                </a:lnTo>
                <a:lnTo>
                  <a:pt x="892382" y="60085"/>
                </a:lnTo>
                <a:lnTo>
                  <a:pt x="0" y="300161"/>
                </a:lnTo>
                <a:lnTo>
                  <a:pt x="32272" y="420332"/>
                </a:lnTo>
                <a:close/>
              </a:path>
            </a:pathLst>
          </a:custGeom>
          <a:ln w="5380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5325" y="4071172"/>
            <a:ext cx="1935479" cy="1910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55562" y="3384359"/>
            <a:ext cx="681355" cy="489584"/>
          </a:xfrm>
          <a:prstGeom prst="rect">
            <a:avLst/>
          </a:prstGeom>
          <a:ln w="10086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70"/>
              </a:spcBef>
            </a:pPr>
            <a:r>
              <a:rPr sz="2500" b="1" spc="10" dirty="0">
                <a:latin typeface="Calibri"/>
                <a:cs typeface="Calibri"/>
              </a:rPr>
              <a:t>IGV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8"/>
    </mc:Choice>
    <mc:Fallback xmlns="">
      <p:transition spd="slow" advTm="1855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692" y="1693434"/>
            <a:ext cx="8266112" cy="563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/>
          <p:nvPr/>
        </p:nvSpPr>
        <p:spPr>
          <a:xfrm>
            <a:off x="4927600" y="4364566"/>
            <a:ext cx="1612900" cy="36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8877" y="4404124"/>
            <a:ext cx="1492250" cy="242570"/>
          </a:xfrm>
          <a:custGeom>
            <a:avLst/>
            <a:gdLst/>
            <a:ahLst/>
            <a:cxnLst/>
            <a:rect l="l" t="t" r="r" b="b"/>
            <a:pathLst>
              <a:path w="1492250" h="242570">
                <a:moveTo>
                  <a:pt x="0" y="121073"/>
                </a:moveTo>
                <a:lnTo>
                  <a:pt x="33537" y="85069"/>
                </a:lnTo>
                <a:lnTo>
                  <a:pt x="90034" y="63362"/>
                </a:lnTo>
                <a:lnTo>
                  <a:pt x="127399" y="53380"/>
                </a:lnTo>
                <a:lnTo>
                  <a:pt x="170342" y="44059"/>
                </a:lnTo>
                <a:lnTo>
                  <a:pt x="218488" y="35461"/>
                </a:lnTo>
                <a:lnTo>
                  <a:pt x="271462" y="27647"/>
                </a:lnTo>
                <a:lnTo>
                  <a:pt x="328889" y="20677"/>
                </a:lnTo>
                <a:lnTo>
                  <a:pt x="390394" y="14612"/>
                </a:lnTo>
                <a:lnTo>
                  <a:pt x="455602" y="9514"/>
                </a:lnTo>
                <a:lnTo>
                  <a:pt x="524138" y="5443"/>
                </a:lnTo>
                <a:lnTo>
                  <a:pt x="595628" y="2459"/>
                </a:lnTo>
                <a:lnTo>
                  <a:pt x="669695" y="625"/>
                </a:lnTo>
                <a:lnTo>
                  <a:pt x="745966" y="0"/>
                </a:lnTo>
                <a:lnTo>
                  <a:pt x="822237" y="625"/>
                </a:lnTo>
                <a:lnTo>
                  <a:pt x="896304" y="2459"/>
                </a:lnTo>
                <a:lnTo>
                  <a:pt x="967793" y="5443"/>
                </a:lnTo>
                <a:lnTo>
                  <a:pt x="1036330" y="9514"/>
                </a:lnTo>
                <a:lnTo>
                  <a:pt x="1101538" y="14612"/>
                </a:lnTo>
                <a:lnTo>
                  <a:pt x="1163043" y="20677"/>
                </a:lnTo>
                <a:lnTo>
                  <a:pt x="1220470" y="27647"/>
                </a:lnTo>
                <a:lnTo>
                  <a:pt x="1273444" y="35461"/>
                </a:lnTo>
                <a:lnTo>
                  <a:pt x="1321590" y="44059"/>
                </a:lnTo>
                <a:lnTo>
                  <a:pt x="1364533" y="53380"/>
                </a:lnTo>
                <a:lnTo>
                  <a:pt x="1401898" y="63362"/>
                </a:lnTo>
                <a:lnTo>
                  <a:pt x="1458395" y="85069"/>
                </a:lnTo>
                <a:lnTo>
                  <a:pt x="1491932" y="121073"/>
                </a:lnTo>
                <a:lnTo>
                  <a:pt x="1488081" y="133452"/>
                </a:lnTo>
                <a:lnTo>
                  <a:pt x="1433310" y="168200"/>
                </a:lnTo>
                <a:lnTo>
                  <a:pt x="1364533" y="188766"/>
                </a:lnTo>
                <a:lnTo>
                  <a:pt x="1321590" y="198087"/>
                </a:lnTo>
                <a:lnTo>
                  <a:pt x="1273444" y="206685"/>
                </a:lnTo>
                <a:lnTo>
                  <a:pt x="1220470" y="214499"/>
                </a:lnTo>
                <a:lnTo>
                  <a:pt x="1163043" y="221469"/>
                </a:lnTo>
                <a:lnTo>
                  <a:pt x="1101538" y="227533"/>
                </a:lnTo>
                <a:lnTo>
                  <a:pt x="1036330" y="232632"/>
                </a:lnTo>
                <a:lnTo>
                  <a:pt x="967793" y="236703"/>
                </a:lnTo>
                <a:lnTo>
                  <a:pt x="896304" y="239686"/>
                </a:lnTo>
                <a:lnTo>
                  <a:pt x="822237" y="241521"/>
                </a:lnTo>
                <a:lnTo>
                  <a:pt x="745966" y="242146"/>
                </a:lnTo>
                <a:lnTo>
                  <a:pt x="669695" y="241521"/>
                </a:lnTo>
                <a:lnTo>
                  <a:pt x="595628" y="239686"/>
                </a:lnTo>
                <a:lnTo>
                  <a:pt x="524138" y="236703"/>
                </a:lnTo>
                <a:lnTo>
                  <a:pt x="455602" y="232632"/>
                </a:lnTo>
                <a:lnTo>
                  <a:pt x="390394" y="227533"/>
                </a:lnTo>
                <a:lnTo>
                  <a:pt x="328889" y="221469"/>
                </a:lnTo>
                <a:lnTo>
                  <a:pt x="271462" y="214499"/>
                </a:lnTo>
                <a:lnTo>
                  <a:pt x="218488" y="206685"/>
                </a:lnTo>
                <a:lnTo>
                  <a:pt x="170342" y="198087"/>
                </a:lnTo>
                <a:lnTo>
                  <a:pt x="127399" y="188766"/>
                </a:lnTo>
                <a:lnTo>
                  <a:pt x="90034" y="178784"/>
                </a:lnTo>
                <a:lnTo>
                  <a:pt x="33537" y="157076"/>
                </a:lnTo>
                <a:lnTo>
                  <a:pt x="0" y="121073"/>
                </a:lnTo>
                <a:close/>
              </a:path>
            </a:pathLst>
          </a:custGeom>
          <a:ln w="269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3366" y="3094567"/>
            <a:ext cx="2205567" cy="1744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0709" y="3123274"/>
            <a:ext cx="1871345" cy="1402080"/>
          </a:xfrm>
          <a:custGeom>
            <a:avLst/>
            <a:gdLst/>
            <a:ahLst/>
            <a:cxnLst/>
            <a:rect l="l" t="t" r="r" b="b"/>
            <a:pathLst>
              <a:path w="1871345" h="1402079">
                <a:moveTo>
                  <a:pt x="116206" y="1171337"/>
                </a:moveTo>
                <a:lnTo>
                  <a:pt x="106086" y="1173283"/>
                </a:lnTo>
                <a:lnTo>
                  <a:pt x="97433" y="1178885"/>
                </a:lnTo>
                <a:lnTo>
                  <a:pt x="91384" y="1187687"/>
                </a:lnTo>
                <a:lnTo>
                  <a:pt x="0" y="1401999"/>
                </a:lnTo>
                <a:lnTo>
                  <a:pt x="231369" y="1376125"/>
                </a:lnTo>
                <a:lnTo>
                  <a:pt x="241533" y="1372860"/>
                </a:lnTo>
                <a:lnTo>
                  <a:pt x="249385" y="1366180"/>
                </a:lnTo>
                <a:lnTo>
                  <a:pt x="254162" y="1357041"/>
                </a:lnTo>
                <a:lnTo>
                  <a:pt x="255099" y="1346398"/>
                </a:lnTo>
                <a:lnTo>
                  <a:pt x="251838" y="1336224"/>
                </a:lnTo>
                <a:lnTo>
                  <a:pt x="248547" y="1332349"/>
                </a:lnTo>
                <a:lnTo>
                  <a:pt x="138645" y="1332349"/>
                </a:lnTo>
                <a:lnTo>
                  <a:pt x="196672" y="1289166"/>
                </a:lnTo>
                <a:lnTo>
                  <a:pt x="106566" y="1289166"/>
                </a:lnTo>
                <a:lnTo>
                  <a:pt x="140831" y="1208810"/>
                </a:lnTo>
                <a:lnTo>
                  <a:pt x="142996" y="1198348"/>
                </a:lnTo>
                <a:lnTo>
                  <a:pt x="141051" y="1188218"/>
                </a:lnTo>
                <a:lnTo>
                  <a:pt x="135454" y="1179558"/>
                </a:lnTo>
                <a:lnTo>
                  <a:pt x="126659" y="1173502"/>
                </a:lnTo>
                <a:lnTo>
                  <a:pt x="116206" y="1171337"/>
                </a:lnTo>
                <a:close/>
              </a:path>
              <a:path w="1871345" h="1402079">
                <a:moveTo>
                  <a:pt x="225399" y="1322647"/>
                </a:moveTo>
                <a:lnTo>
                  <a:pt x="138645" y="1332349"/>
                </a:lnTo>
                <a:lnTo>
                  <a:pt x="248547" y="1332349"/>
                </a:lnTo>
                <a:lnTo>
                  <a:pt x="245164" y="1328366"/>
                </a:lnTo>
                <a:lnTo>
                  <a:pt x="236033" y="1323585"/>
                </a:lnTo>
                <a:lnTo>
                  <a:pt x="225399" y="1322647"/>
                </a:lnTo>
                <a:close/>
              </a:path>
              <a:path w="1871345" h="1402079">
                <a:moveTo>
                  <a:pt x="1838896" y="0"/>
                </a:moveTo>
                <a:lnTo>
                  <a:pt x="106566" y="1289166"/>
                </a:lnTo>
                <a:lnTo>
                  <a:pt x="196672" y="1289166"/>
                </a:lnTo>
                <a:lnTo>
                  <a:pt x="1870975" y="43181"/>
                </a:lnTo>
                <a:lnTo>
                  <a:pt x="18388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67905" y="2460232"/>
            <a:ext cx="1935480" cy="68516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96520" marR="201295">
              <a:lnSpc>
                <a:spcPts val="2270"/>
              </a:lnSpc>
              <a:spcBef>
                <a:spcPts val="445"/>
              </a:spcBef>
            </a:pPr>
            <a:r>
              <a:rPr sz="1900" dirty="0">
                <a:latin typeface="Arial"/>
                <a:cs typeface="Arial"/>
              </a:rPr>
              <a:t>Read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spanning  splice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junction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RNA-seq</a:t>
            </a:r>
            <a:r>
              <a:rPr sz="3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alignments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5671" y="4128349"/>
            <a:ext cx="8034257" cy="48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8393" y="4612642"/>
            <a:ext cx="6874985" cy="27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3131712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5"/>
                </a:lnTo>
                <a:lnTo>
                  <a:pt x="6337" y="434994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131712" y="484292"/>
                </a:lnTo>
                <a:lnTo>
                  <a:pt x="3163104" y="477949"/>
                </a:lnTo>
                <a:lnTo>
                  <a:pt x="3188738" y="460651"/>
                </a:lnTo>
                <a:lnTo>
                  <a:pt x="3206021" y="434994"/>
                </a:lnTo>
                <a:lnTo>
                  <a:pt x="3212358" y="403575"/>
                </a:lnTo>
                <a:lnTo>
                  <a:pt x="3212358" y="80717"/>
                </a:lnTo>
                <a:lnTo>
                  <a:pt x="3206021" y="49298"/>
                </a:lnTo>
                <a:lnTo>
                  <a:pt x="3188738" y="23641"/>
                </a:lnTo>
                <a:lnTo>
                  <a:pt x="3163104" y="6343"/>
                </a:lnTo>
                <a:lnTo>
                  <a:pt x="3131712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0" y="80717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131713" y="0"/>
                </a:lnTo>
                <a:lnTo>
                  <a:pt x="3163104" y="6343"/>
                </a:lnTo>
                <a:lnTo>
                  <a:pt x="3188738" y="23641"/>
                </a:lnTo>
                <a:lnTo>
                  <a:pt x="3206021" y="49298"/>
                </a:lnTo>
                <a:lnTo>
                  <a:pt x="3212359" y="80717"/>
                </a:lnTo>
                <a:lnTo>
                  <a:pt x="3212359" y="403575"/>
                </a:lnTo>
                <a:lnTo>
                  <a:pt x="3206021" y="434994"/>
                </a:lnTo>
                <a:lnTo>
                  <a:pt x="3188738" y="460651"/>
                </a:lnTo>
                <a:lnTo>
                  <a:pt x="3163104" y="477950"/>
                </a:lnTo>
                <a:lnTo>
                  <a:pt x="3131713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4"/>
                </a:lnTo>
                <a:lnTo>
                  <a:pt x="0" y="403575"/>
                </a:lnTo>
                <a:lnTo>
                  <a:pt x="0" y="80717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332" y="1943779"/>
            <a:ext cx="290131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Arial"/>
                <a:cs typeface="Arial"/>
              </a:rPr>
              <a:t>Splice junction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track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ADE58-6051-0E73-B16C-C2F3098199A1}"/>
              </a:ext>
            </a:extLst>
          </p:cNvPr>
          <p:cNvSpPr txBox="1"/>
          <p:nvPr/>
        </p:nvSpPr>
        <p:spPr>
          <a:xfrm>
            <a:off x="3972647" y="6324600"/>
            <a:ext cx="252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hg19, SLC25A3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4"/>
    </mc:Choice>
    <mc:Fallback xmlns="">
      <p:transition spd="slow" advTm="1608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803400" y="2917612"/>
            <a:ext cx="3225800" cy="749935"/>
          </a:xfrm>
          <a:custGeom>
            <a:avLst/>
            <a:gdLst/>
            <a:ahLst/>
            <a:cxnLst/>
            <a:rect l="l" t="t" r="r" b="b"/>
            <a:pathLst>
              <a:path w="3225800" h="749935">
                <a:moveTo>
                  <a:pt x="0" y="0"/>
                </a:moveTo>
                <a:lnTo>
                  <a:pt x="3225800" y="0"/>
                </a:lnTo>
                <a:lnTo>
                  <a:pt x="3225800" y="749834"/>
                </a:lnTo>
                <a:lnTo>
                  <a:pt x="0" y="749834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3400" y="2917612"/>
            <a:ext cx="3225800" cy="749935"/>
          </a:xfrm>
          <a:prstGeom prst="rect">
            <a:avLst/>
          </a:prstGeom>
          <a:ln w="10088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6520" marR="102870">
              <a:lnSpc>
                <a:spcPct val="100600"/>
              </a:lnSpc>
              <a:spcBef>
                <a:spcPts val="350"/>
              </a:spcBef>
            </a:pPr>
            <a:r>
              <a:rPr sz="2100" spc="10" dirty="0">
                <a:latin typeface="Arial"/>
                <a:cs typeface="Arial"/>
              </a:rPr>
              <a:t>Arcs </a:t>
            </a:r>
            <a:r>
              <a:rPr sz="2100" spc="5" dirty="0">
                <a:latin typeface="Arial"/>
                <a:cs typeface="Arial"/>
              </a:rPr>
              <a:t>represent reads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that  </a:t>
            </a:r>
            <a:r>
              <a:rPr sz="2100" spc="10" dirty="0">
                <a:latin typeface="Arial"/>
                <a:cs typeface="Arial"/>
              </a:rPr>
              <a:t>span exon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junctions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467" y="3611033"/>
            <a:ext cx="575733" cy="804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4301" y="3638891"/>
            <a:ext cx="238760" cy="464184"/>
          </a:xfrm>
          <a:custGeom>
            <a:avLst/>
            <a:gdLst/>
            <a:ahLst/>
            <a:cxnLst/>
            <a:rect l="l" t="t" r="r" b="b"/>
            <a:pathLst>
              <a:path w="238760" h="464185">
                <a:moveTo>
                  <a:pt x="28553" y="244499"/>
                </a:moveTo>
                <a:lnTo>
                  <a:pt x="18332" y="245815"/>
                </a:lnTo>
                <a:lnTo>
                  <a:pt x="9079" y="251141"/>
                </a:lnTo>
                <a:lnTo>
                  <a:pt x="2614" y="259643"/>
                </a:lnTo>
                <a:lnTo>
                  <a:pt x="0" y="269620"/>
                </a:lnTo>
                <a:lnTo>
                  <a:pt x="1314" y="279851"/>
                </a:lnTo>
                <a:lnTo>
                  <a:pt x="6635" y="289112"/>
                </a:lnTo>
                <a:lnTo>
                  <a:pt x="160340" y="464122"/>
                </a:lnTo>
                <a:lnTo>
                  <a:pt x="210751" y="319208"/>
                </a:lnTo>
                <a:lnTo>
                  <a:pt x="104648" y="319208"/>
                </a:lnTo>
                <a:lnTo>
                  <a:pt x="47016" y="253585"/>
                </a:lnTo>
                <a:lnTo>
                  <a:pt x="38521" y="247116"/>
                </a:lnTo>
                <a:lnTo>
                  <a:pt x="28553" y="244499"/>
                </a:lnTo>
                <a:close/>
              </a:path>
              <a:path w="238760" h="464185">
                <a:moveTo>
                  <a:pt x="97091" y="0"/>
                </a:moveTo>
                <a:lnTo>
                  <a:pt x="44326" y="10322"/>
                </a:lnTo>
                <a:lnTo>
                  <a:pt x="104648" y="319208"/>
                </a:lnTo>
                <a:lnTo>
                  <a:pt x="210751" y="319208"/>
                </a:lnTo>
                <a:lnTo>
                  <a:pt x="214342" y="308885"/>
                </a:lnTo>
                <a:lnTo>
                  <a:pt x="157412" y="308885"/>
                </a:lnTo>
                <a:lnTo>
                  <a:pt x="97091" y="0"/>
                </a:lnTo>
                <a:close/>
              </a:path>
              <a:path w="238760" h="464185">
                <a:moveTo>
                  <a:pt x="209766" y="208365"/>
                </a:moveTo>
                <a:lnTo>
                  <a:pt x="199802" y="210998"/>
                </a:lnTo>
                <a:lnTo>
                  <a:pt x="191551" y="217178"/>
                </a:lnTo>
                <a:lnTo>
                  <a:pt x="186116" y="226373"/>
                </a:lnTo>
                <a:lnTo>
                  <a:pt x="157412" y="308885"/>
                </a:lnTo>
                <a:lnTo>
                  <a:pt x="214342" y="308885"/>
                </a:lnTo>
                <a:lnTo>
                  <a:pt x="236890" y="244067"/>
                </a:lnTo>
                <a:lnTo>
                  <a:pt x="238336" y="233481"/>
                </a:lnTo>
                <a:lnTo>
                  <a:pt x="235705" y="223509"/>
                </a:lnTo>
                <a:lnTo>
                  <a:pt x="229529" y="215251"/>
                </a:lnTo>
                <a:lnTo>
                  <a:pt x="220342" y="209811"/>
                </a:lnTo>
                <a:lnTo>
                  <a:pt x="209766" y="208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5671" y="4128349"/>
            <a:ext cx="8034257" cy="484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393" y="4612642"/>
            <a:ext cx="6874985" cy="272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9567" y="4652433"/>
            <a:ext cx="2167467" cy="579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4144" y="4801190"/>
            <a:ext cx="1595755" cy="241935"/>
          </a:xfrm>
          <a:custGeom>
            <a:avLst/>
            <a:gdLst/>
            <a:ahLst/>
            <a:cxnLst/>
            <a:rect l="l" t="t" r="r" b="b"/>
            <a:pathLst>
              <a:path w="1595754" h="241935">
                <a:moveTo>
                  <a:pt x="1549146" y="147764"/>
                </a:moveTo>
                <a:lnTo>
                  <a:pt x="1442445" y="147764"/>
                </a:lnTo>
                <a:lnTo>
                  <a:pt x="1367043" y="191787"/>
                </a:lnTo>
                <a:lnTo>
                  <a:pt x="1359069" y="198890"/>
                </a:lnTo>
                <a:lnTo>
                  <a:pt x="1354592" y="208180"/>
                </a:lnTo>
                <a:lnTo>
                  <a:pt x="1353921" y="218473"/>
                </a:lnTo>
                <a:lnTo>
                  <a:pt x="1357368" y="228584"/>
                </a:lnTo>
                <a:lnTo>
                  <a:pt x="1364465" y="236565"/>
                </a:lnTo>
                <a:lnTo>
                  <a:pt x="1373747" y="241047"/>
                </a:lnTo>
                <a:lnTo>
                  <a:pt x="1384034" y="241717"/>
                </a:lnTo>
                <a:lnTo>
                  <a:pt x="1394135" y="238267"/>
                </a:lnTo>
                <a:lnTo>
                  <a:pt x="1549146" y="147764"/>
                </a:lnTo>
                <a:close/>
              </a:path>
              <a:path w="1595754" h="241935">
                <a:moveTo>
                  <a:pt x="211198" y="0"/>
                </a:moveTo>
                <a:lnTo>
                  <a:pt x="207735" y="445"/>
                </a:lnTo>
                <a:lnTo>
                  <a:pt x="204302" y="1578"/>
                </a:lnTo>
                <a:lnTo>
                  <a:pt x="0" y="120858"/>
                </a:lnTo>
                <a:lnTo>
                  <a:pt x="201099" y="238268"/>
                </a:lnTo>
                <a:lnTo>
                  <a:pt x="211198" y="241717"/>
                </a:lnTo>
                <a:lnTo>
                  <a:pt x="221482" y="241046"/>
                </a:lnTo>
                <a:lnTo>
                  <a:pt x="230763" y="236564"/>
                </a:lnTo>
                <a:lnTo>
                  <a:pt x="237860" y="228583"/>
                </a:lnTo>
                <a:lnTo>
                  <a:pt x="241308" y="218472"/>
                </a:lnTo>
                <a:lnTo>
                  <a:pt x="240637" y="208179"/>
                </a:lnTo>
                <a:lnTo>
                  <a:pt x="236159" y="198890"/>
                </a:lnTo>
                <a:lnTo>
                  <a:pt x="228185" y="191786"/>
                </a:lnTo>
                <a:lnTo>
                  <a:pt x="152783" y="147764"/>
                </a:lnTo>
                <a:lnTo>
                  <a:pt x="1549146" y="147764"/>
                </a:lnTo>
                <a:lnTo>
                  <a:pt x="1595229" y="120859"/>
                </a:lnTo>
                <a:lnTo>
                  <a:pt x="1549146" y="93954"/>
                </a:lnTo>
                <a:lnTo>
                  <a:pt x="152783" y="93953"/>
                </a:lnTo>
                <a:lnTo>
                  <a:pt x="228185" y="49931"/>
                </a:lnTo>
                <a:lnTo>
                  <a:pt x="236159" y="42827"/>
                </a:lnTo>
                <a:lnTo>
                  <a:pt x="240637" y="33537"/>
                </a:lnTo>
                <a:lnTo>
                  <a:pt x="241308" y="23245"/>
                </a:lnTo>
                <a:lnTo>
                  <a:pt x="237860" y="13134"/>
                </a:lnTo>
                <a:lnTo>
                  <a:pt x="232788" y="6832"/>
                </a:lnTo>
                <a:lnTo>
                  <a:pt x="226321" y="2455"/>
                </a:lnTo>
                <a:lnTo>
                  <a:pt x="218958" y="134"/>
                </a:lnTo>
                <a:lnTo>
                  <a:pt x="211198" y="0"/>
                </a:lnTo>
                <a:close/>
              </a:path>
              <a:path w="1595754" h="241935">
                <a:moveTo>
                  <a:pt x="1384030" y="0"/>
                </a:moveTo>
                <a:lnTo>
                  <a:pt x="1373747" y="672"/>
                </a:lnTo>
                <a:lnTo>
                  <a:pt x="1364465" y="5153"/>
                </a:lnTo>
                <a:lnTo>
                  <a:pt x="1357368" y="13134"/>
                </a:lnTo>
                <a:lnTo>
                  <a:pt x="1353921" y="23246"/>
                </a:lnTo>
                <a:lnTo>
                  <a:pt x="1354592" y="33538"/>
                </a:lnTo>
                <a:lnTo>
                  <a:pt x="1359069" y="42828"/>
                </a:lnTo>
                <a:lnTo>
                  <a:pt x="1367043" y="49931"/>
                </a:lnTo>
                <a:lnTo>
                  <a:pt x="1442445" y="93954"/>
                </a:lnTo>
                <a:lnTo>
                  <a:pt x="1549146" y="93954"/>
                </a:lnTo>
                <a:lnTo>
                  <a:pt x="1394133" y="3451"/>
                </a:lnTo>
                <a:lnTo>
                  <a:pt x="1384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3131712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5"/>
                </a:lnTo>
                <a:lnTo>
                  <a:pt x="6337" y="434994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131712" y="484292"/>
                </a:lnTo>
                <a:lnTo>
                  <a:pt x="3163104" y="477949"/>
                </a:lnTo>
                <a:lnTo>
                  <a:pt x="3188738" y="460651"/>
                </a:lnTo>
                <a:lnTo>
                  <a:pt x="3206021" y="434994"/>
                </a:lnTo>
                <a:lnTo>
                  <a:pt x="3212358" y="403575"/>
                </a:lnTo>
                <a:lnTo>
                  <a:pt x="3212358" y="80717"/>
                </a:lnTo>
                <a:lnTo>
                  <a:pt x="3206021" y="49298"/>
                </a:lnTo>
                <a:lnTo>
                  <a:pt x="3188738" y="23641"/>
                </a:lnTo>
                <a:lnTo>
                  <a:pt x="3163104" y="6343"/>
                </a:lnTo>
                <a:lnTo>
                  <a:pt x="3131712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0" y="80717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131713" y="0"/>
                </a:lnTo>
                <a:lnTo>
                  <a:pt x="3163104" y="6343"/>
                </a:lnTo>
                <a:lnTo>
                  <a:pt x="3188738" y="23641"/>
                </a:lnTo>
                <a:lnTo>
                  <a:pt x="3206021" y="49298"/>
                </a:lnTo>
                <a:lnTo>
                  <a:pt x="3212359" y="80717"/>
                </a:lnTo>
                <a:lnTo>
                  <a:pt x="3212359" y="403575"/>
                </a:lnTo>
                <a:lnTo>
                  <a:pt x="3206021" y="434994"/>
                </a:lnTo>
                <a:lnTo>
                  <a:pt x="3188738" y="460651"/>
                </a:lnTo>
                <a:lnTo>
                  <a:pt x="3163104" y="477950"/>
                </a:lnTo>
                <a:lnTo>
                  <a:pt x="3131713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4"/>
                </a:lnTo>
                <a:lnTo>
                  <a:pt x="0" y="403575"/>
                </a:lnTo>
                <a:lnTo>
                  <a:pt x="0" y="80717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1332" y="1943779"/>
            <a:ext cx="290131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Arial"/>
                <a:cs typeface="Arial"/>
              </a:rPr>
              <a:t>Splice junction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track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9"/>
    </mc:Choice>
    <mc:Fallback xmlns="">
      <p:transition spd="slow" advTm="755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7590" y="3079043"/>
            <a:ext cx="2741930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6520" marR="93345">
              <a:lnSpc>
                <a:spcPct val="100600"/>
              </a:lnSpc>
              <a:spcBef>
                <a:spcPts val="355"/>
              </a:spcBef>
            </a:pPr>
            <a:r>
              <a:rPr sz="2100" spc="10" dirty="0">
                <a:latin typeface="Arial"/>
                <a:cs typeface="Arial"/>
              </a:rPr>
              <a:t>Height is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proportional  to number of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reads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5671" y="4128349"/>
            <a:ext cx="8034257" cy="48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8393" y="4612642"/>
            <a:ext cx="6874985" cy="27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7833" y="3894666"/>
            <a:ext cx="338666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7106" y="4047630"/>
            <a:ext cx="121285" cy="403860"/>
          </a:xfrm>
          <a:custGeom>
            <a:avLst/>
            <a:gdLst/>
            <a:ahLst/>
            <a:cxnLst/>
            <a:rect l="l" t="t" r="r" b="b"/>
            <a:pathLst>
              <a:path w="121285" h="403860">
                <a:moveTo>
                  <a:pt x="0" y="282503"/>
                </a:moveTo>
                <a:lnTo>
                  <a:pt x="60483" y="403578"/>
                </a:lnTo>
                <a:lnTo>
                  <a:pt x="120967" y="282505"/>
                </a:lnTo>
                <a:lnTo>
                  <a:pt x="0" y="282503"/>
                </a:lnTo>
                <a:close/>
              </a:path>
              <a:path w="121285" h="403860">
                <a:moveTo>
                  <a:pt x="60485" y="0"/>
                </a:moveTo>
                <a:lnTo>
                  <a:pt x="0" y="121072"/>
                </a:lnTo>
                <a:lnTo>
                  <a:pt x="40323" y="121072"/>
                </a:lnTo>
                <a:lnTo>
                  <a:pt x="40322" y="282505"/>
                </a:lnTo>
                <a:lnTo>
                  <a:pt x="80645" y="282505"/>
                </a:lnTo>
                <a:lnTo>
                  <a:pt x="80646" y="121074"/>
                </a:lnTo>
                <a:lnTo>
                  <a:pt x="120968" y="121074"/>
                </a:lnTo>
                <a:lnTo>
                  <a:pt x="60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75977" y="3966916"/>
            <a:ext cx="403225" cy="645795"/>
          </a:xfrm>
          <a:custGeom>
            <a:avLst/>
            <a:gdLst/>
            <a:ahLst/>
            <a:cxnLst/>
            <a:rect l="l" t="t" r="r" b="b"/>
            <a:pathLst>
              <a:path w="403225" h="645795">
                <a:moveTo>
                  <a:pt x="0" y="67264"/>
                </a:moveTo>
                <a:lnTo>
                  <a:pt x="5281" y="41082"/>
                </a:lnTo>
                <a:lnTo>
                  <a:pt x="19684" y="19701"/>
                </a:lnTo>
                <a:lnTo>
                  <a:pt x="41046" y="5285"/>
                </a:lnTo>
                <a:lnTo>
                  <a:pt x="67205" y="0"/>
                </a:lnTo>
                <a:lnTo>
                  <a:pt x="336019" y="0"/>
                </a:lnTo>
                <a:lnTo>
                  <a:pt x="362178" y="5285"/>
                </a:lnTo>
                <a:lnTo>
                  <a:pt x="383540" y="19701"/>
                </a:lnTo>
                <a:lnTo>
                  <a:pt x="397943" y="41082"/>
                </a:lnTo>
                <a:lnTo>
                  <a:pt x="403225" y="67264"/>
                </a:lnTo>
                <a:lnTo>
                  <a:pt x="403225" y="578460"/>
                </a:lnTo>
                <a:lnTo>
                  <a:pt x="397943" y="604642"/>
                </a:lnTo>
                <a:lnTo>
                  <a:pt x="383540" y="626023"/>
                </a:lnTo>
                <a:lnTo>
                  <a:pt x="362178" y="640438"/>
                </a:lnTo>
                <a:lnTo>
                  <a:pt x="336019" y="645724"/>
                </a:lnTo>
                <a:lnTo>
                  <a:pt x="67205" y="645724"/>
                </a:lnTo>
                <a:lnTo>
                  <a:pt x="41046" y="640438"/>
                </a:lnTo>
                <a:lnTo>
                  <a:pt x="19684" y="626023"/>
                </a:lnTo>
                <a:lnTo>
                  <a:pt x="5281" y="604642"/>
                </a:lnTo>
                <a:lnTo>
                  <a:pt x="0" y="578460"/>
                </a:lnTo>
                <a:lnTo>
                  <a:pt x="0" y="67264"/>
                </a:lnTo>
                <a:close/>
              </a:path>
            </a:pathLst>
          </a:custGeom>
          <a:ln w="5377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3131712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5"/>
                </a:lnTo>
                <a:lnTo>
                  <a:pt x="6337" y="434994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131712" y="484292"/>
                </a:lnTo>
                <a:lnTo>
                  <a:pt x="3163104" y="477949"/>
                </a:lnTo>
                <a:lnTo>
                  <a:pt x="3188738" y="460651"/>
                </a:lnTo>
                <a:lnTo>
                  <a:pt x="3206021" y="434994"/>
                </a:lnTo>
                <a:lnTo>
                  <a:pt x="3212358" y="403575"/>
                </a:lnTo>
                <a:lnTo>
                  <a:pt x="3212358" y="80717"/>
                </a:lnTo>
                <a:lnTo>
                  <a:pt x="3206021" y="49298"/>
                </a:lnTo>
                <a:lnTo>
                  <a:pt x="3188738" y="23641"/>
                </a:lnTo>
                <a:lnTo>
                  <a:pt x="3163104" y="6343"/>
                </a:lnTo>
                <a:lnTo>
                  <a:pt x="3131712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0" y="80717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131713" y="0"/>
                </a:lnTo>
                <a:lnTo>
                  <a:pt x="3163104" y="6343"/>
                </a:lnTo>
                <a:lnTo>
                  <a:pt x="3188738" y="23641"/>
                </a:lnTo>
                <a:lnTo>
                  <a:pt x="3206021" y="49298"/>
                </a:lnTo>
                <a:lnTo>
                  <a:pt x="3212359" y="80717"/>
                </a:lnTo>
                <a:lnTo>
                  <a:pt x="3212359" y="403575"/>
                </a:lnTo>
                <a:lnTo>
                  <a:pt x="3206021" y="434994"/>
                </a:lnTo>
                <a:lnTo>
                  <a:pt x="3188738" y="460651"/>
                </a:lnTo>
                <a:lnTo>
                  <a:pt x="3163104" y="477950"/>
                </a:lnTo>
                <a:lnTo>
                  <a:pt x="3131713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4"/>
                </a:lnTo>
                <a:lnTo>
                  <a:pt x="0" y="403575"/>
                </a:lnTo>
                <a:lnTo>
                  <a:pt x="0" y="80717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1332" y="1943779"/>
            <a:ext cx="290131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Arial"/>
                <a:cs typeface="Arial"/>
              </a:rPr>
              <a:t>Splice junction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track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2"/>
    </mc:Choice>
    <mc:Fallback xmlns="">
      <p:transition spd="slow" advTm="680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71" y="4128349"/>
            <a:ext cx="8034257" cy="48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8393" y="4612642"/>
            <a:ext cx="6874985" cy="27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5" name="object 5"/>
          <p:cNvSpPr/>
          <p:nvPr/>
        </p:nvSpPr>
        <p:spPr>
          <a:xfrm>
            <a:off x="2658532" y="4813299"/>
            <a:ext cx="1790700" cy="296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6342" y="4842768"/>
            <a:ext cx="1657985" cy="173990"/>
          </a:xfrm>
          <a:custGeom>
            <a:avLst/>
            <a:gdLst/>
            <a:ahLst/>
            <a:cxnLst/>
            <a:rect l="l" t="t" r="r" b="b"/>
            <a:pathLst>
              <a:path w="1657985" h="173989">
                <a:moveTo>
                  <a:pt x="1657704" y="1"/>
                </a:moveTo>
                <a:lnTo>
                  <a:pt x="1650552" y="33759"/>
                </a:lnTo>
                <a:lnTo>
                  <a:pt x="1631046" y="61327"/>
                </a:lnTo>
                <a:lnTo>
                  <a:pt x="1602116" y="79913"/>
                </a:lnTo>
                <a:lnTo>
                  <a:pt x="1566690" y="86729"/>
                </a:lnTo>
                <a:lnTo>
                  <a:pt x="919866" y="86727"/>
                </a:lnTo>
                <a:lnTo>
                  <a:pt x="884439" y="93542"/>
                </a:lnTo>
                <a:lnTo>
                  <a:pt x="855509" y="112129"/>
                </a:lnTo>
                <a:lnTo>
                  <a:pt x="836004" y="139696"/>
                </a:lnTo>
                <a:lnTo>
                  <a:pt x="828852" y="173454"/>
                </a:lnTo>
                <a:lnTo>
                  <a:pt x="821699" y="139696"/>
                </a:lnTo>
                <a:lnTo>
                  <a:pt x="802194" y="112129"/>
                </a:lnTo>
                <a:lnTo>
                  <a:pt x="773264" y="93542"/>
                </a:lnTo>
                <a:lnTo>
                  <a:pt x="737838" y="86727"/>
                </a:lnTo>
                <a:lnTo>
                  <a:pt x="91014" y="86727"/>
                </a:lnTo>
                <a:lnTo>
                  <a:pt x="55587" y="79911"/>
                </a:lnTo>
                <a:lnTo>
                  <a:pt x="26657" y="61325"/>
                </a:lnTo>
                <a:lnTo>
                  <a:pt x="7152" y="33758"/>
                </a:lnTo>
                <a:lnTo>
                  <a:pt x="0" y="0"/>
                </a:lnTo>
              </a:path>
            </a:pathLst>
          </a:custGeom>
          <a:ln w="40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25979" y="5138740"/>
            <a:ext cx="3064510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6520" marR="175895">
              <a:lnSpc>
                <a:spcPct val="100600"/>
              </a:lnSpc>
              <a:spcBef>
                <a:spcPts val="365"/>
              </a:spcBef>
            </a:pPr>
            <a:r>
              <a:rPr sz="2100" spc="10" dirty="0">
                <a:latin typeface="Arial"/>
                <a:cs typeface="Arial"/>
              </a:rPr>
              <a:t>Many </a:t>
            </a:r>
            <a:r>
              <a:rPr sz="2100" spc="5" dirty="0">
                <a:latin typeface="Arial"/>
                <a:cs typeface="Arial"/>
              </a:rPr>
              <a:t>reads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connecting  these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3131712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5"/>
                </a:lnTo>
                <a:lnTo>
                  <a:pt x="6337" y="434994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131712" y="484292"/>
                </a:lnTo>
                <a:lnTo>
                  <a:pt x="3163104" y="477949"/>
                </a:lnTo>
                <a:lnTo>
                  <a:pt x="3188738" y="460651"/>
                </a:lnTo>
                <a:lnTo>
                  <a:pt x="3206021" y="434994"/>
                </a:lnTo>
                <a:lnTo>
                  <a:pt x="3212358" y="403575"/>
                </a:lnTo>
                <a:lnTo>
                  <a:pt x="3212358" y="80717"/>
                </a:lnTo>
                <a:lnTo>
                  <a:pt x="3206021" y="49298"/>
                </a:lnTo>
                <a:lnTo>
                  <a:pt x="3188738" y="23641"/>
                </a:lnTo>
                <a:lnTo>
                  <a:pt x="3163104" y="6343"/>
                </a:lnTo>
                <a:lnTo>
                  <a:pt x="3131712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0" y="80717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131713" y="0"/>
                </a:lnTo>
                <a:lnTo>
                  <a:pt x="3163104" y="6343"/>
                </a:lnTo>
                <a:lnTo>
                  <a:pt x="3188738" y="23641"/>
                </a:lnTo>
                <a:lnTo>
                  <a:pt x="3206021" y="49298"/>
                </a:lnTo>
                <a:lnTo>
                  <a:pt x="3212359" y="80717"/>
                </a:lnTo>
                <a:lnTo>
                  <a:pt x="3212359" y="403575"/>
                </a:lnTo>
                <a:lnTo>
                  <a:pt x="3206021" y="434994"/>
                </a:lnTo>
                <a:lnTo>
                  <a:pt x="3188738" y="460651"/>
                </a:lnTo>
                <a:lnTo>
                  <a:pt x="3163104" y="477950"/>
                </a:lnTo>
                <a:lnTo>
                  <a:pt x="3131713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4"/>
                </a:lnTo>
                <a:lnTo>
                  <a:pt x="0" y="403575"/>
                </a:lnTo>
                <a:lnTo>
                  <a:pt x="0" y="80717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1332" y="1943779"/>
            <a:ext cx="290131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Arial"/>
                <a:cs typeface="Arial"/>
              </a:rPr>
              <a:t>Splice junction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track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"/>
    </mc:Choice>
    <mc:Fallback xmlns="">
      <p:transition spd="slow" advTm="64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71" y="4128349"/>
            <a:ext cx="8034257" cy="484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8393" y="4612642"/>
            <a:ext cx="6874985" cy="272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5" name="object 5"/>
          <p:cNvSpPr/>
          <p:nvPr/>
        </p:nvSpPr>
        <p:spPr>
          <a:xfrm>
            <a:off x="2146300" y="4584700"/>
            <a:ext cx="571500" cy="935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1166" y="4854668"/>
            <a:ext cx="236854" cy="591820"/>
          </a:xfrm>
          <a:custGeom>
            <a:avLst/>
            <a:gdLst/>
            <a:ahLst/>
            <a:cxnLst/>
            <a:rect l="l" t="t" r="r" b="b"/>
            <a:pathLst>
              <a:path w="236855" h="591820">
                <a:moveTo>
                  <a:pt x="211508" y="142109"/>
                </a:moveTo>
                <a:lnTo>
                  <a:pt x="107012" y="142109"/>
                </a:lnTo>
                <a:lnTo>
                  <a:pt x="0" y="578916"/>
                </a:lnTo>
                <a:lnTo>
                  <a:pt x="52216" y="591732"/>
                </a:lnTo>
                <a:lnTo>
                  <a:pt x="159230" y="154924"/>
                </a:lnTo>
                <a:lnTo>
                  <a:pt x="215296" y="154924"/>
                </a:lnTo>
                <a:lnTo>
                  <a:pt x="211508" y="142109"/>
                </a:lnTo>
                <a:close/>
              </a:path>
              <a:path w="236855" h="591820">
                <a:moveTo>
                  <a:pt x="215296" y="154924"/>
                </a:moveTo>
                <a:lnTo>
                  <a:pt x="159230" y="154924"/>
                </a:lnTo>
                <a:lnTo>
                  <a:pt x="183991" y="238705"/>
                </a:lnTo>
                <a:lnTo>
                  <a:pt x="188985" y="248147"/>
                </a:lnTo>
                <a:lnTo>
                  <a:pt x="196933" y="254712"/>
                </a:lnTo>
                <a:lnTo>
                  <a:pt x="206761" y="257815"/>
                </a:lnTo>
                <a:lnTo>
                  <a:pt x="217394" y="256872"/>
                </a:lnTo>
                <a:lnTo>
                  <a:pt x="226829" y="251874"/>
                </a:lnTo>
                <a:lnTo>
                  <a:pt x="233388" y="243919"/>
                </a:lnTo>
                <a:lnTo>
                  <a:pt x="236489" y="234083"/>
                </a:lnTo>
                <a:lnTo>
                  <a:pt x="235546" y="223441"/>
                </a:lnTo>
                <a:lnTo>
                  <a:pt x="215296" y="154924"/>
                </a:lnTo>
                <a:close/>
              </a:path>
              <a:path w="236855" h="591820">
                <a:moveTo>
                  <a:pt x="169506" y="0"/>
                </a:moveTo>
                <a:lnTo>
                  <a:pt x="7684" y="167519"/>
                </a:lnTo>
                <a:lnTo>
                  <a:pt x="1930" y="176518"/>
                </a:lnTo>
                <a:lnTo>
                  <a:pt x="133" y="186674"/>
                </a:lnTo>
                <a:lnTo>
                  <a:pt x="2272" y="196764"/>
                </a:lnTo>
                <a:lnTo>
                  <a:pt x="8326" y="205563"/>
                </a:lnTo>
                <a:lnTo>
                  <a:pt x="17316" y="211323"/>
                </a:lnTo>
                <a:lnTo>
                  <a:pt x="27464" y="213122"/>
                </a:lnTo>
                <a:lnTo>
                  <a:pt x="37545" y="210981"/>
                </a:lnTo>
                <a:lnTo>
                  <a:pt x="46337" y="204922"/>
                </a:lnTo>
                <a:lnTo>
                  <a:pt x="107012" y="142109"/>
                </a:lnTo>
                <a:lnTo>
                  <a:pt x="211508" y="142109"/>
                </a:lnTo>
                <a:lnTo>
                  <a:pt x="169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7594" y="5419796"/>
            <a:ext cx="2813685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6520" marR="165735">
              <a:lnSpc>
                <a:spcPct val="100600"/>
              </a:lnSpc>
              <a:spcBef>
                <a:spcPts val="370"/>
              </a:spcBef>
            </a:pPr>
            <a:r>
              <a:rPr sz="2100" spc="5" dirty="0">
                <a:latin typeface="Arial"/>
                <a:cs typeface="Arial"/>
              </a:rPr>
              <a:t>Relatively </a:t>
            </a:r>
            <a:r>
              <a:rPr sz="2100" spc="10" dirty="0">
                <a:latin typeface="Arial"/>
                <a:cs typeface="Arial"/>
              </a:rPr>
              <a:t>few  </a:t>
            </a:r>
            <a:r>
              <a:rPr sz="2100" spc="5" dirty="0">
                <a:latin typeface="Arial"/>
                <a:cs typeface="Arial"/>
              </a:rPr>
              <a:t>spanning to this</a:t>
            </a:r>
            <a:r>
              <a:rPr sz="2100" spc="-8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3131712" y="0"/>
                </a:moveTo>
                <a:lnTo>
                  <a:pt x="80646" y="0"/>
                </a:lnTo>
                <a:lnTo>
                  <a:pt x="49255" y="6343"/>
                </a:lnTo>
                <a:lnTo>
                  <a:pt x="23620" y="23641"/>
                </a:lnTo>
                <a:lnTo>
                  <a:pt x="6337" y="49298"/>
                </a:lnTo>
                <a:lnTo>
                  <a:pt x="0" y="80717"/>
                </a:lnTo>
                <a:lnTo>
                  <a:pt x="0" y="403575"/>
                </a:lnTo>
                <a:lnTo>
                  <a:pt x="6337" y="434994"/>
                </a:lnTo>
                <a:lnTo>
                  <a:pt x="23620" y="460651"/>
                </a:lnTo>
                <a:lnTo>
                  <a:pt x="49255" y="477949"/>
                </a:lnTo>
                <a:lnTo>
                  <a:pt x="80646" y="484292"/>
                </a:lnTo>
                <a:lnTo>
                  <a:pt x="3131712" y="484292"/>
                </a:lnTo>
                <a:lnTo>
                  <a:pt x="3163104" y="477949"/>
                </a:lnTo>
                <a:lnTo>
                  <a:pt x="3188738" y="460651"/>
                </a:lnTo>
                <a:lnTo>
                  <a:pt x="3206021" y="434994"/>
                </a:lnTo>
                <a:lnTo>
                  <a:pt x="3212358" y="403575"/>
                </a:lnTo>
                <a:lnTo>
                  <a:pt x="3212358" y="80717"/>
                </a:lnTo>
                <a:lnTo>
                  <a:pt x="3206021" y="49298"/>
                </a:lnTo>
                <a:lnTo>
                  <a:pt x="3188738" y="23641"/>
                </a:lnTo>
                <a:lnTo>
                  <a:pt x="3163104" y="6343"/>
                </a:lnTo>
                <a:lnTo>
                  <a:pt x="3131712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394" y="1929672"/>
            <a:ext cx="3212465" cy="484505"/>
          </a:xfrm>
          <a:custGeom>
            <a:avLst/>
            <a:gdLst/>
            <a:ahLst/>
            <a:cxnLst/>
            <a:rect l="l" t="t" r="r" b="b"/>
            <a:pathLst>
              <a:path w="3212465" h="484505">
                <a:moveTo>
                  <a:pt x="0" y="80717"/>
                </a:moveTo>
                <a:lnTo>
                  <a:pt x="6337" y="49298"/>
                </a:lnTo>
                <a:lnTo>
                  <a:pt x="23620" y="23641"/>
                </a:lnTo>
                <a:lnTo>
                  <a:pt x="49255" y="6343"/>
                </a:lnTo>
                <a:lnTo>
                  <a:pt x="80646" y="0"/>
                </a:lnTo>
                <a:lnTo>
                  <a:pt x="3131713" y="0"/>
                </a:lnTo>
                <a:lnTo>
                  <a:pt x="3163104" y="6343"/>
                </a:lnTo>
                <a:lnTo>
                  <a:pt x="3188738" y="23641"/>
                </a:lnTo>
                <a:lnTo>
                  <a:pt x="3206021" y="49298"/>
                </a:lnTo>
                <a:lnTo>
                  <a:pt x="3212359" y="80717"/>
                </a:lnTo>
                <a:lnTo>
                  <a:pt x="3212359" y="403575"/>
                </a:lnTo>
                <a:lnTo>
                  <a:pt x="3206021" y="434994"/>
                </a:lnTo>
                <a:lnTo>
                  <a:pt x="3188738" y="460651"/>
                </a:lnTo>
                <a:lnTo>
                  <a:pt x="3163104" y="477950"/>
                </a:lnTo>
                <a:lnTo>
                  <a:pt x="3131713" y="484293"/>
                </a:lnTo>
                <a:lnTo>
                  <a:pt x="80646" y="484293"/>
                </a:lnTo>
                <a:lnTo>
                  <a:pt x="49255" y="477950"/>
                </a:lnTo>
                <a:lnTo>
                  <a:pt x="23620" y="460651"/>
                </a:lnTo>
                <a:lnTo>
                  <a:pt x="6337" y="434994"/>
                </a:lnTo>
                <a:lnTo>
                  <a:pt x="0" y="403575"/>
                </a:lnTo>
                <a:lnTo>
                  <a:pt x="0" y="80717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1332" y="1943779"/>
            <a:ext cx="290131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5" dirty="0">
                <a:latin typeface="Arial"/>
                <a:cs typeface="Arial"/>
              </a:rPr>
              <a:t>Splice junction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track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"/>
    </mc:Choice>
    <mc:Fallback xmlns="">
      <p:transition spd="slow" advTm="195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02AABC-DA8B-0DCC-EB41-018229DC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772400" cy="529228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Enabling Splice Junction</a:t>
            </a:r>
            <a:r>
              <a:rPr spc="-45" dirty="0"/>
              <a:t> </a:t>
            </a:r>
            <a:r>
              <a:rPr spc="-10" dirty="0"/>
              <a:t>track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47211" y="5963919"/>
            <a:ext cx="3870960" cy="694421"/>
          </a:xfrm>
          <a:prstGeom prst="rect">
            <a:avLst/>
          </a:prstGeom>
          <a:solidFill>
            <a:srgbClr val="FFFB9A"/>
          </a:solidFill>
          <a:ln w="10089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75"/>
              </a:spcBef>
            </a:pPr>
            <a:r>
              <a:rPr sz="2100" spc="5" dirty="0">
                <a:latin typeface="Arial"/>
                <a:cs typeface="Arial"/>
              </a:rPr>
              <a:t>Select </a:t>
            </a:r>
            <a:r>
              <a:rPr lang="en-GB" sz="2100" spc="5" dirty="0">
                <a:latin typeface="Arial"/>
                <a:cs typeface="Arial"/>
              </a:rPr>
              <a:t>Show </a:t>
            </a:r>
            <a:r>
              <a:rPr sz="2100" b="1" spc="5" dirty="0">
                <a:latin typeface="Arial"/>
                <a:cs typeface="Arial"/>
              </a:rPr>
              <a:t>Splice </a:t>
            </a:r>
            <a:r>
              <a:rPr sz="2100" b="1" spc="10" dirty="0">
                <a:latin typeface="Arial"/>
                <a:cs typeface="Arial"/>
              </a:rPr>
              <a:t>Junction</a:t>
            </a:r>
            <a:r>
              <a:rPr sz="2100" b="1" spc="-55" dirty="0">
                <a:latin typeface="Arial"/>
                <a:cs typeface="Arial"/>
              </a:rPr>
              <a:t> </a:t>
            </a:r>
            <a:r>
              <a:rPr sz="2100" b="1" spc="-15" dirty="0">
                <a:latin typeface="Arial"/>
                <a:cs typeface="Arial"/>
              </a:rPr>
              <a:t>Track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3900" y="2717800"/>
            <a:ext cx="1185333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 flipV="1">
            <a:off x="4850855" y="6360114"/>
            <a:ext cx="536575" cy="302895"/>
          </a:xfrm>
          <a:custGeom>
            <a:avLst/>
            <a:gdLst/>
            <a:ahLst/>
            <a:cxnLst/>
            <a:rect l="l" t="t" r="r" b="b"/>
            <a:pathLst>
              <a:path w="906779" h="750570">
                <a:moveTo>
                  <a:pt x="209394" y="132363"/>
                </a:moveTo>
                <a:lnTo>
                  <a:pt x="113878" y="132363"/>
                </a:lnTo>
                <a:lnTo>
                  <a:pt x="868053" y="749955"/>
                </a:lnTo>
                <a:lnTo>
                  <a:pt x="906354" y="703102"/>
                </a:lnTo>
                <a:lnTo>
                  <a:pt x="209394" y="132363"/>
                </a:lnTo>
                <a:close/>
              </a:path>
              <a:path w="906779" h="750570">
                <a:moveTo>
                  <a:pt x="0" y="0"/>
                </a:moveTo>
                <a:lnTo>
                  <a:pt x="91526" y="245611"/>
                </a:lnTo>
                <a:lnTo>
                  <a:pt x="97866" y="255819"/>
                </a:lnTo>
                <a:lnTo>
                  <a:pt x="107298" y="262567"/>
                </a:lnTo>
                <a:lnTo>
                  <a:pt x="118570" y="265282"/>
                </a:lnTo>
                <a:lnTo>
                  <a:pt x="130430" y="263394"/>
                </a:lnTo>
                <a:lnTo>
                  <a:pt x="140629" y="257048"/>
                </a:lnTo>
                <a:lnTo>
                  <a:pt x="147371" y="247607"/>
                </a:lnTo>
                <a:lnTo>
                  <a:pt x="150084" y="236326"/>
                </a:lnTo>
                <a:lnTo>
                  <a:pt x="148197" y="224455"/>
                </a:lnTo>
                <a:lnTo>
                  <a:pt x="113878" y="132363"/>
                </a:lnTo>
                <a:lnTo>
                  <a:pt x="209394" y="132363"/>
                </a:lnTo>
                <a:lnTo>
                  <a:pt x="152180" y="85510"/>
                </a:lnTo>
                <a:lnTo>
                  <a:pt x="280164" y="85510"/>
                </a:lnTo>
                <a:lnTo>
                  <a:pt x="283781" y="75801"/>
                </a:lnTo>
                <a:lnTo>
                  <a:pt x="283282" y="63792"/>
                </a:lnTo>
                <a:lnTo>
                  <a:pt x="278390" y="53272"/>
                </a:lnTo>
                <a:lnTo>
                  <a:pt x="269914" y="45355"/>
                </a:lnTo>
                <a:lnTo>
                  <a:pt x="258662" y="41156"/>
                </a:lnTo>
                <a:lnTo>
                  <a:pt x="0" y="0"/>
                </a:lnTo>
                <a:close/>
              </a:path>
              <a:path w="906779" h="750570">
                <a:moveTo>
                  <a:pt x="280164" y="85510"/>
                </a:moveTo>
                <a:lnTo>
                  <a:pt x="152180" y="85510"/>
                </a:lnTo>
                <a:lnTo>
                  <a:pt x="249166" y="100942"/>
                </a:lnTo>
                <a:lnTo>
                  <a:pt x="261164" y="100443"/>
                </a:lnTo>
                <a:lnTo>
                  <a:pt x="271676" y="95547"/>
                </a:lnTo>
                <a:lnTo>
                  <a:pt x="279586" y="87063"/>
                </a:lnTo>
                <a:lnTo>
                  <a:pt x="280164" y="855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81400" y="6478905"/>
            <a:ext cx="1209675" cy="302895"/>
          </a:xfrm>
          <a:custGeom>
            <a:avLst/>
            <a:gdLst/>
            <a:ahLst/>
            <a:cxnLst/>
            <a:rect l="l" t="t" r="r" b="b"/>
            <a:pathLst>
              <a:path w="1209675" h="302894">
                <a:moveTo>
                  <a:pt x="0" y="50448"/>
                </a:moveTo>
                <a:lnTo>
                  <a:pt x="3961" y="30811"/>
                </a:lnTo>
                <a:lnTo>
                  <a:pt x="14763" y="14776"/>
                </a:lnTo>
                <a:lnTo>
                  <a:pt x="30784" y="3964"/>
                </a:lnTo>
                <a:lnTo>
                  <a:pt x="50404" y="0"/>
                </a:lnTo>
                <a:lnTo>
                  <a:pt x="1159270" y="0"/>
                </a:lnTo>
                <a:lnTo>
                  <a:pt x="1178890" y="3964"/>
                </a:lnTo>
                <a:lnTo>
                  <a:pt x="1194912" y="14776"/>
                </a:lnTo>
                <a:lnTo>
                  <a:pt x="1205714" y="30811"/>
                </a:lnTo>
                <a:lnTo>
                  <a:pt x="1209675" y="50448"/>
                </a:lnTo>
                <a:lnTo>
                  <a:pt x="1209675" y="252234"/>
                </a:lnTo>
                <a:lnTo>
                  <a:pt x="1205714" y="271871"/>
                </a:lnTo>
                <a:lnTo>
                  <a:pt x="1194912" y="287907"/>
                </a:lnTo>
                <a:lnTo>
                  <a:pt x="1178890" y="298718"/>
                </a:lnTo>
                <a:lnTo>
                  <a:pt x="1159270" y="302683"/>
                </a:lnTo>
                <a:lnTo>
                  <a:pt x="50404" y="302683"/>
                </a:lnTo>
                <a:lnTo>
                  <a:pt x="30784" y="298718"/>
                </a:lnTo>
                <a:lnTo>
                  <a:pt x="14763" y="287907"/>
                </a:lnTo>
                <a:lnTo>
                  <a:pt x="3961" y="271871"/>
                </a:lnTo>
                <a:lnTo>
                  <a:pt x="0" y="252234"/>
                </a:lnTo>
                <a:lnTo>
                  <a:pt x="0" y="50448"/>
                </a:lnTo>
                <a:close/>
              </a:path>
            </a:pathLst>
          </a:custGeom>
          <a:ln w="538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3400" y="1190540"/>
            <a:ext cx="6583045" cy="66364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5" dirty="0">
                <a:latin typeface="Calibri"/>
                <a:cs typeface="Calibri"/>
              </a:rPr>
              <a:t>Junction </a:t>
            </a:r>
            <a:r>
              <a:rPr sz="2100" dirty="0">
                <a:latin typeface="Calibri"/>
                <a:cs typeface="Calibri"/>
              </a:rPr>
              <a:t>track </a:t>
            </a:r>
            <a:r>
              <a:rPr sz="2100" spc="5" dirty="0">
                <a:latin typeface="Calibri"/>
                <a:cs typeface="Calibri"/>
              </a:rPr>
              <a:t>can </a:t>
            </a:r>
            <a:r>
              <a:rPr sz="2100" spc="10" dirty="0">
                <a:latin typeface="Calibri"/>
                <a:cs typeface="Calibri"/>
              </a:rPr>
              <a:t>be enabled </a:t>
            </a:r>
            <a:r>
              <a:rPr sz="2100" dirty="0">
                <a:latin typeface="Calibri"/>
                <a:cs typeface="Calibri"/>
              </a:rPr>
              <a:t>from </a:t>
            </a:r>
            <a:r>
              <a:rPr sz="2100" spc="10" dirty="0">
                <a:latin typeface="Calibri"/>
                <a:cs typeface="Calibri"/>
              </a:rPr>
              <a:t>the </a:t>
            </a:r>
            <a:r>
              <a:rPr lang="en-GB" sz="2100" spc="-5" dirty="0">
                <a:latin typeface="Calibri"/>
                <a:cs typeface="Calibri"/>
              </a:rPr>
              <a:t>right-click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lang="en-GB" sz="2100" spc="5" dirty="0">
                <a:latin typeface="Calibri"/>
                <a:cs typeface="Calibri"/>
              </a:rPr>
              <a:t>menu on the alignment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7"/>
    </mc:Choice>
    <mc:Fallback xmlns="">
      <p:transition spd="slow" advTm="1131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RNA-seq</a:t>
            </a:r>
            <a:r>
              <a:rPr sz="3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alignments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0" y="2251711"/>
            <a:ext cx="9677400" cy="414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2123649" y="0"/>
                </a:moveTo>
                <a:lnTo>
                  <a:pt x="80645" y="0"/>
                </a:lnTo>
                <a:lnTo>
                  <a:pt x="49254" y="6343"/>
                </a:lnTo>
                <a:lnTo>
                  <a:pt x="23620" y="23641"/>
                </a:lnTo>
                <a:lnTo>
                  <a:pt x="6337" y="49297"/>
                </a:lnTo>
                <a:lnTo>
                  <a:pt x="0" y="80716"/>
                </a:lnTo>
                <a:lnTo>
                  <a:pt x="0" y="403576"/>
                </a:lnTo>
                <a:lnTo>
                  <a:pt x="6337" y="434995"/>
                </a:lnTo>
                <a:lnTo>
                  <a:pt x="23620" y="460652"/>
                </a:lnTo>
                <a:lnTo>
                  <a:pt x="49254" y="477951"/>
                </a:lnTo>
                <a:lnTo>
                  <a:pt x="80645" y="484294"/>
                </a:lnTo>
                <a:lnTo>
                  <a:pt x="2123649" y="484294"/>
                </a:lnTo>
                <a:lnTo>
                  <a:pt x="2155040" y="477951"/>
                </a:lnTo>
                <a:lnTo>
                  <a:pt x="2180674" y="460652"/>
                </a:lnTo>
                <a:lnTo>
                  <a:pt x="2197958" y="434995"/>
                </a:lnTo>
                <a:lnTo>
                  <a:pt x="2204295" y="403576"/>
                </a:lnTo>
                <a:lnTo>
                  <a:pt x="2204295" y="80716"/>
                </a:lnTo>
                <a:lnTo>
                  <a:pt x="2197958" y="49297"/>
                </a:lnTo>
                <a:lnTo>
                  <a:pt x="2180674" y="23641"/>
                </a:lnTo>
                <a:lnTo>
                  <a:pt x="2155040" y="6343"/>
                </a:lnTo>
                <a:lnTo>
                  <a:pt x="2123649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0" y="80716"/>
                </a:moveTo>
                <a:lnTo>
                  <a:pt x="6337" y="49297"/>
                </a:lnTo>
                <a:lnTo>
                  <a:pt x="23620" y="23641"/>
                </a:lnTo>
                <a:lnTo>
                  <a:pt x="49254" y="6343"/>
                </a:lnTo>
                <a:lnTo>
                  <a:pt x="80645" y="0"/>
                </a:lnTo>
                <a:lnTo>
                  <a:pt x="2123649" y="0"/>
                </a:lnTo>
                <a:lnTo>
                  <a:pt x="2155040" y="6343"/>
                </a:lnTo>
                <a:lnTo>
                  <a:pt x="2180675" y="23641"/>
                </a:lnTo>
                <a:lnTo>
                  <a:pt x="2197958" y="49297"/>
                </a:lnTo>
                <a:lnTo>
                  <a:pt x="2204295" y="80716"/>
                </a:lnTo>
                <a:lnTo>
                  <a:pt x="2204295" y="403576"/>
                </a:lnTo>
                <a:lnTo>
                  <a:pt x="2197958" y="434995"/>
                </a:lnTo>
                <a:lnTo>
                  <a:pt x="2180675" y="460652"/>
                </a:lnTo>
                <a:lnTo>
                  <a:pt x="2155040" y="477950"/>
                </a:lnTo>
                <a:lnTo>
                  <a:pt x="2123649" y="484293"/>
                </a:lnTo>
                <a:lnTo>
                  <a:pt x="80645" y="484293"/>
                </a:lnTo>
                <a:lnTo>
                  <a:pt x="49254" y="477950"/>
                </a:lnTo>
                <a:lnTo>
                  <a:pt x="23620" y="460652"/>
                </a:lnTo>
                <a:lnTo>
                  <a:pt x="6337" y="434995"/>
                </a:lnTo>
                <a:lnTo>
                  <a:pt x="0" y="403576"/>
                </a:lnTo>
                <a:lnTo>
                  <a:pt x="0" y="80716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1073" y="1633867"/>
            <a:ext cx="18230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Sashimi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Plot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57"/>
    </mc:Choice>
    <mc:Fallback xmlns="">
      <p:transition spd="slow" advTm="4335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2251711"/>
            <a:ext cx="9677400" cy="414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080" y="3634602"/>
            <a:ext cx="2096770" cy="1076325"/>
          </a:xfrm>
          <a:prstGeom prst="rect">
            <a:avLst/>
          </a:prstGeom>
          <a:solidFill>
            <a:srgbClr val="FFFFB3"/>
          </a:solidFill>
          <a:ln w="10087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6520" marR="137795">
              <a:lnSpc>
                <a:spcPct val="101299"/>
              </a:lnSpc>
              <a:spcBef>
                <a:spcPts val="340"/>
              </a:spcBef>
            </a:pPr>
            <a:r>
              <a:rPr sz="2100" spc="10" dirty="0">
                <a:latin typeface="Arial"/>
                <a:cs typeface="Arial"/>
              </a:rPr>
              <a:t>Arcs </a:t>
            </a:r>
            <a:r>
              <a:rPr sz="2100" spc="5" dirty="0">
                <a:latin typeface="Arial"/>
                <a:cs typeface="Arial"/>
              </a:rPr>
              <a:t>represent  reads that</a:t>
            </a:r>
            <a:r>
              <a:rPr sz="2100" spc="-10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span  exon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junctions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2123649" y="0"/>
                </a:moveTo>
                <a:lnTo>
                  <a:pt x="80645" y="0"/>
                </a:lnTo>
                <a:lnTo>
                  <a:pt x="49254" y="6343"/>
                </a:lnTo>
                <a:lnTo>
                  <a:pt x="23620" y="23641"/>
                </a:lnTo>
                <a:lnTo>
                  <a:pt x="6337" y="49297"/>
                </a:lnTo>
                <a:lnTo>
                  <a:pt x="0" y="80716"/>
                </a:lnTo>
                <a:lnTo>
                  <a:pt x="0" y="403576"/>
                </a:lnTo>
                <a:lnTo>
                  <a:pt x="6337" y="434995"/>
                </a:lnTo>
                <a:lnTo>
                  <a:pt x="23620" y="460652"/>
                </a:lnTo>
                <a:lnTo>
                  <a:pt x="49254" y="477951"/>
                </a:lnTo>
                <a:lnTo>
                  <a:pt x="80645" y="484294"/>
                </a:lnTo>
                <a:lnTo>
                  <a:pt x="2123649" y="484294"/>
                </a:lnTo>
                <a:lnTo>
                  <a:pt x="2155040" y="477951"/>
                </a:lnTo>
                <a:lnTo>
                  <a:pt x="2180674" y="460652"/>
                </a:lnTo>
                <a:lnTo>
                  <a:pt x="2197958" y="434995"/>
                </a:lnTo>
                <a:lnTo>
                  <a:pt x="2204295" y="403576"/>
                </a:lnTo>
                <a:lnTo>
                  <a:pt x="2204295" y="80716"/>
                </a:lnTo>
                <a:lnTo>
                  <a:pt x="2197958" y="49297"/>
                </a:lnTo>
                <a:lnTo>
                  <a:pt x="2180674" y="23641"/>
                </a:lnTo>
                <a:lnTo>
                  <a:pt x="2155040" y="6343"/>
                </a:lnTo>
                <a:lnTo>
                  <a:pt x="2123649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0" y="80716"/>
                </a:moveTo>
                <a:lnTo>
                  <a:pt x="6337" y="49297"/>
                </a:lnTo>
                <a:lnTo>
                  <a:pt x="23620" y="23641"/>
                </a:lnTo>
                <a:lnTo>
                  <a:pt x="49254" y="6343"/>
                </a:lnTo>
                <a:lnTo>
                  <a:pt x="80645" y="0"/>
                </a:lnTo>
                <a:lnTo>
                  <a:pt x="2123649" y="0"/>
                </a:lnTo>
                <a:lnTo>
                  <a:pt x="2155040" y="6343"/>
                </a:lnTo>
                <a:lnTo>
                  <a:pt x="2180675" y="23641"/>
                </a:lnTo>
                <a:lnTo>
                  <a:pt x="2197958" y="49297"/>
                </a:lnTo>
                <a:lnTo>
                  <a:pt x="2204295" y="80716"/>
                </a:lnTo>
                <a:lnTo>
                  <a:pt x="2204295" y="403576"/>
                </a:lnTo>
                <a:lnTo>
                  <a:pt x="2197958" y="434995"/>
                </a:lnTo>
                <a:lnTo>
                  <a:pt x="2180675" y="460652"/>
                </a:lnTo>
                <a:lnTo>
                  <a:pt x="2155040" y="477950"/>
                </a:lnTo>
                <a:lnTo>
                  <a:pt x="2123649" y="484293"/>
                </a:lnTo>
                <a:lnTo>
                  <a:pt x="80645" y="484293"/>
                </a:lnTo>
                <a:lnTo>
                  <a:pt x="49254" y="477950"/>
                </a:lnTo>
                <a:lnTo>
                  <a:pt x="23620" y="460652"/>
                </a:lnTo>
                <a:lnTo>
                  <a:pt x="6337" y="434995"/>
                </a:lnTo>
                <a:lnTo>
                  <a:pt x="0" y="403576"/>
                </a:lnTo>
                <a:lnTo>
                  <a:pt x="0" y="80716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1073" y="1633867"/>
            <a:ext cx="18230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Sashimi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Plot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7"/>
    </mc:Choice>
    <mc:Fallback xmlns="">
      <p:transition spd="slow" advTm="58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343400" y="2827577"/>
            <a:ext cx="4204334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GB" sz="4000" b="0" dirty="0">
                <a:solidFill>
                  <a:srgbClr val="FF0000"/>
                </a:solidFill>
              </a:rPr>
              <a:t>I</a:t>
            </a:r>
            <a:r>
              <a:rPr lang="en-GB" sz="4000" b="0" dirty="0"/>
              <a:t>ntegrative </a:t>
            </a:r>
          </a:p>
          <a:p>
            <a:r>
              <a:rPr lang="en-GB" sz="4000" b="0" dirty="0">
                <a:solidFill>
                  <a:srgbClr val="FF0000"/>
                </a:solidFill>
              </a:rPr>
              <a:t>G</a:t>
            </a:r>
            <a:r>
              <a:rPr lang="en-GB" sz="4000" b="0" dirty="0"/>
              <a:t>enomics </a:t>
            </a:r>
          </a:p>
          <a:p>
            <a:r>
              <a:rPr lang="en-GB" sz="4000" b="0" dirty="0">
                <a:solidFill>
                  <a:srgbClr val="FF0000"/>
                </a:solidFill>
              </a:rPr>
              <a:t>V</a:t>
            </a:r>
            <a:r>
              <a:rPr lang="en-GB" sz="4000" b="0" dirty="0"/>
              <a:t>iewer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0175" y="2682049"/>
            <a:ext cx="2580640" cy="21793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589280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4640"/>
              </a:spcBef>
            </a:pPr>
            <a:r>
              <a:rPr sz="6350" b="1" spc="-5" dirty="0">
                <a:solidFill>
                  <a:srgbClr val="FFFFFF"/>
                </a:solidFill>
                <a:latin typeface="Arial"/>
                <a:cs typeface="Arial"/>
              </a:rPr>
              <a:t>IGV</a:t>
            </a:r>
            <a:endParaRPr sz="635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"/>
    </mc:Choice>
    <mc:Fallback xmlns="">
      <p:transition spd="slow" advTm="1762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2251711"/>
            <a:ext cx="9677400" cy="414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7594" y="3772708"/>
            <a:ext cx="1854835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6520" marR="194310">
              <a:lnSpc>
                <a:spcPct val="100600"/>
              </a:lnSpc>
              <a:spcBef>
                <a:spcPts val="359"/>
              </a:spcBef>
            </a:pPr>
            <a:r>
              <a:rPr sz="2100" spc="10" dirty="0">
                <a:latin typeface="Arial"/>
                <a:cs typeface="Arial"/>
              </a:rPr>
              <a:t>Numbers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are  read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counts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4867" y="2971799"/>
            <a:ext cx="1722967" cy="1172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9525" y="3240412"/>
            <a:ext cx="1394460" cy="830580"/>
          </a:xfrm>
          <a:custGeom>
            <a:avLst/>
            <a:gdLst/>
            <a:ahLst/>
            <a:cxnLst/>
            <a:rect l="l" t="t" r="r" b="b"/>
            <a:pathLst>
              <a:path w="1394460" h="830579">
                <a:moveTo>
                  <a:pt x="1363500" y="53914"/>
                </a:moveTo>
                <a:lnTo>
                  <a:pt x="1248431" y="53914"/>
                </a:lnTo>
                <a:lnTo>
                  <a:pt x="0" y="783987"/>
                </a:lnTo>
                <a:lnTo>
                  <a:pt x="27122" y="830449"/>
                </a:lnTo>
                <a:lnTo>
                  <a:pt x="1275554" y="100374"/>
                </a:lnTo>
                <a:lnTo>
                  <a:pt x="1337294" y="100374"/>
                </a:lnTo>
                <a:lnTo>
                  <a:pt x="1363500" y="53914"/>
                </a:lnTo>
                <a:close/>
              </a:path>
              <a:path w="1394460" h="830579">
                <a:moveTo>
                  <a:pt x="1337294" y="100374"/>
                </a:moveTo>
                <a:lnTo>
                  <a:pt x="1275554" y="100374"/>
                </a:lnTo>
                <a:lnTo>
                  <a:pt x="1232640" y="176457"/>
                </a:lnTo>
                <a:lnTo>
                  <a:pt x="1229336" y="186616"/>
                </a:lnTo>
                <a:lnTo>
                  <a:pt x="1230152" y="196898"/>
                </a:lnTo>
                <a:lnTo>
                  <a:pt x="1234761" y="206123"/>
                </a:lnTo>
                <a:lnTo>
                  <a:pt x="1242834" y="213113"/>
                </a:lnTo>
                <a:lnTo>
                  <a:pt x="1252985" y="216420"/>
                </a:lnTo>
                <a:lnTo>
                  <a:pt x="1263258" y="215603"/>
                </a:lnTo>
                <a:lnTo>
                  <a:pt x="1272475" y="210991"/>
                </a:lnTo>
                <a:lnTo>
                  <a:pt x="1279458" y="202910"/>
                </a:lnTo>
                <a:lnTo>
                  <a:pt x="1337294" y="100374"/>
                </a:lnTo>
                <a:close/>
              </a:path>
              <a:path w="1394460" h="830579">
                <a:moveTo>
                  <a:pt x="1393910" y="0"/>
                </a:moveTo>
                <a:lnTo>
                  <a:pt x="1161101" y="165"/>
                </a:lnTo>
                <a:lnTo>
                  <a:pt x="1134238" y="27089"/>
                </a:lnTo>
                <a:lnTo>
                  <a:pt x="1136358" y="37560"/>
                </a:lnTo>
                <a:lnTo>
                  <a:pt x="1142125" y="46108"/>
                </a:lnTo>
                <a:lnTo>
                  <a:pt x="1150674" y="51868"/>
                </a:lnTo>
                <a:lnTo>
                  <a:pt x="1161139" y="53975"/>
                </a:lnTo>
                <a:lnTo>
                  <a:pt x="1363500" y="53914"/>
                </a:lnTo>
                <a:lnTo>
                  <a:pt x="1393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5900" y="2061632"/>
            <a:ext cx="9906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6337" y="2133705"/>
            <a:ext cx="793009" cy="7129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6176" y="2113526"/>
            <a:ext cx="833755" cy="753745"/>
          </a:xfrm>
          <a:custGeom>
            <a:avLst/>
            <a:gdLst/>
            <a:ahLst/>
            <a:cxnLst/>
            <a:rect l="l" t="t" r="r" b="b"/>
            <a:pathLst>
              <a:path w="833754" h="753744">
                <a:moveTo>
                  <a:pt x="0" y="0"/>
                </a:moveTo>
                <a:lnTo>
                  <a:pt x="833331" y="0"/>
                </a:lnTo>
                <a:lnTo>
                  <a:pt x="833331" y="753345"/>
                </a:lnTo>
                <a:lnTo>
                  <a:pt x="0" y="753345"/>
                </a:lnTo>
                <a:lnTo>
                  <a:pt x="0" y="0"/>
                </a:lnTo>
                <a:close/>
              </a:path>
            </a:pathLst>
          </a:custGeom>
          <a:ln w="4034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2123649" y="0"/>
                </a:moveTo>
                <a:lnTo>
                  <a:pt x="80645" y="0"/>
                </a:lnTo>
                <a:lnTo>
                  <a:pt x="49254" y="6343"/>
                </a:lnTo>
                <a:lnTo>
                  <a:pt x="23620" y="23641"/>
                </a:lnTo>
                <a:lnTo>
                  <a:pt x="6337" y="49297"/>
                </a:lnTo>
                <a:lnTo>
                  <a:pt x="0" y="80716"/>
                </a:lnTo>
                <a:lnTo>
                  <a:pt x="0" y="403576"/>
                </a:lnTo>
                <a:lnTo>
                  <a:pt x="6337" y="434995"/>
                </a:lnTo>
                <a:lnTo>
                  <a:pt x="23620" y="460652"/>
                </a:lnTo>
                <a:lnTo>
                  <a:pt x="49254" y="477951"/>
                </a:lnTo>
                <a:lnTo>
                  <a:pt x="80645" y="484294"/>
                </a:lnTo>
                <a:lnTo>
                  <a:pt x="2123649" y="484294"/>
                </a:lnTo>
                <a:lnTo>
                  <a:pt x="2155040" y="477951"/>
                </a:lnTo>
                <a:lnTo>
                  <a:pt x="2180674" y="460652"/>
                </a:lnTo>
                <a:lnTo>
                  <a:pt x="2197958" y="434995"/>
                </a:lnTo>
                <a:lnTo>
                  <a:pt x="2204295" y="403576"/>
                </a:lnTo>
                <a:lnTo>
                  <a:pt x="2204295" y="80716"/>
                </a:lnTo>
                <a:lnTo>
                  <a:pt x="2197958" y="49297"/>
                </a:lnTo>
                <a:lnTo>
                  <a:pt x="2180674" y="23641"/>
                </a:lnTo>
                <a:lnTo>
                  <a:pt x="2155040" y="6343"/>
                </a:lnTo>
                <a:lnTo>
                  <a:pt x="2123649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0" y="80716"/>
                </a:moveTo>
                <a:lnTo>
                  <a:pt x="6337" y="49297"/>
                </a:lnTo>
                <a:lnTo>
                  <a:pt x="23620" y="23641"/>
                </a:lnTo>
                <a:lnTo>
                  <a:pt x="49254" y="6343"/>
                </a:lnTo>
                <a:lnTo>
                  <a:pt x="80645" y="0"/>
                </a:lnTo>
                <a:lnTo>
                  <a:pt x="2123649" y="0"/>
                </a:lnTo>
                <a:lnTo>
                  <a:pt x="2155040" y="6343"/>
                </a:lnTo>
                <a:lnTo>
                  <a:pt x="2180675" y="23641"/>
                </a:lnTo>
                <a:lnTo>
                  <a:pt x="2197958" y="49297"/>
                </a:lnTo>
                <a:lnTo>
                  <a:pt x="2204295" y="80716"/>
                </a:lnTo>
                <a:lnTo>
                  <a:pt x="2204295" y="403576"/>
                </a:lnTo>
                <a:lnTo>
                  <a:pt x="2197958" y="434995"/>
                </a:lnTo>
                <a:lnTo>
                  <a:pt x="2180675" y="460652"/>
                </a:lnTo>
                <a:lnTo>
                  <a:pt x="2155040" y="477950"/>
                </a:lnTo>
                <a:lnTo>
                  <a:pt x="2123649" y="484293"/>
                </a:lnTo>
                <a:lnTo>
                  <a:pt x="80645" y="484293"/>
                </a:lnTo>
                <a:lnTo>
                  <a:pt x="49254" y="477950"/>
                </a:lnTo>
                <a:lnTo>
                  <a:pt x="23620" y="460652"/>
                </a:lnTo>
                <a:lnTo>
                  <a:pt x="6337" y="434995"/>
                </a:lnTo>
                <a:lnTo>
                  <a:pt x="0" y="403576"/>
                </a:lnTo>
                <a:lnTo>
                  <a:pt x="0" y="80716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1073" y="1633867"/>
            <a:ext cx="18230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Sashimi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Plot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8"/>
    </mc:Choice>
    <mc:Fallback xmlns="">
      <p:transition spd="slow" advTm="1000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2251711"/>
            <a:ext cx="9677400" cy="414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RNA-seq</a:t>
            </a:r>
            <a:r>
              <a:rPr spc="-25" dirty="0"/>
              <a:t> </a:t>
            </a:r>
            <a:r>
              <a:rPr spc="-10" dirty="0"/>
              <a:t>alignments</a:t>
            </a:r>
          </a:p>
        </p:txBody>
      </p:sp>
      <p:sp>
        <p:nvSpPr>
          <p:cNvPr id="4" name="object 4"/>
          <p:cNvSpPr/>
          <p:nvPr/>
        </p:nvSpPr>
        <p:spPr>
          <a:xfrm>
            <a:off x="4318000" y="3293533"/>
            <a:ext cx="1079500" cy="1037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5750" y="3563261"/>
            <a:ext cx="744220" cy="694690"/>
          </a:xfrm>
          <a:custGeom>
            <a:avLst/>
            <a:gdLst/>
            <a:ahLst/>
            <a:cxnLst/>
            <a:rect l="l" t="t" r="r" b="b"/>
            <a:pathLst>
              <a:path w="744220" h="694689">
                <a:moveTo>
                  <a:pt x="718634" y="84320"/>
                </a:moveTo>
                <a:lnTo>
                  <a:pt x="613924" y="84320"/>
                </a:lnTo>
                <a:lnTo>
                  <a:pt x="0" y="654748"/>
                </a:lnTo>
                <a:lnTo>
                  <a:pt x="36578" y="694185"/>
                </a:lnTo>
                <a:lnTo>
                  <a:pt x="650502" y="123757"/>
                </a:lnTo>
                <a:lnTo>
                  <a:pt x="706684" y="123757"/>
                </a:lnTo>
                <a:lnTo>
                  <a:pt x="718634" y="84320"/>
                </a:lnTo>
                <a:close/>
              </a:path>
              <a:path w="744220" h="694689">
                <a:moveTo>
                  <a:pt x="706684" y="123757"/>
                </a:moveTo>
                <a:lnTo>
                  <a:pt x="650502" y="123757"/>
                </a:lnTo>
                <a:lnTo>
                  <a:pt x="625167" y="207365"/>
                </a:lnTo>
                <a:lnTo>
                  <a:pt x="624152" y="218001"/>
                </a:lnTo>
                <a:lnTo>
                  <a:pt x="627185" y="227858"/>
                </a:lnTo>
                <a:lnTo>
                  <a:pt x="633689" y="235858"/>
                </a:lnTo>
                <a:lnTo>
                  <a:pt x="643089" y="240921"/>
                </a:lnTo>
                <a:lnTo>
                  <a:pt x="653716" y="241937"/>
                </a:lnTo>
                <a:lnTo>
                  <a:pt x="663565" y="238902"/>
                </a:lnTo>
                <a:lnTo>
                  <a:pt x="671558" y="232391"/>
                </a:lnTo>
                <a:lnTo>
                  <a:pt x="676616" y="222982"/>
                </a:lnTo>
                <a:lnTo>
                  <a:pt x="706684" y="123757"/>
                </a:lnTo>
                <a:close/>
              </a:path>
              <a:path w="744220" h="694689">
                <a:moveTo>
                  <a:pt x="744185" y="0"/>
                </a:moveTo>
                <a:lnTo>
                  <a:pt x="516996" y="50891"/>
                </a:lnTo>
                <a:lnTo>
                  <a:pt x="507246" y="55241"/>
                </a:lnTo>
                <a:lnTo>
                  <a:pt x="500166" y="62736"/>
                </a:lnTo>
                <a:lnTo>
                  <a:pt x="496411" y="72341"/>
                </a:lnTo>
                <a:lnTo>
                  <a:pt x="496634" y="83023"/>
                </a:lnTo>
                <a:lnTo>
                  <a:pt x="500982" y="92781"/>
                </a:lnTo>
                <a:lnTo>
                  <a:pt x="508470" y="99867"/>
                </a:lnTo>
                <a:lnTo>
                  <a:pt x="518066" y="103626"/>
                </a:lnTo>
                <a:lnTo>
                  <a:pt x="528739" y="103402"/>
                </a:lnTo>
                <a:lnTo>
                  <a:pt x="613924" y="84320"/>
                </a:lnTo>
                <a:lnTo>
                  <a:pt x="718634" y="84320"/>
                </a:lnTo>
                <a:lnTo>
                  <a:pt x="7441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1366" y="3293533"/>
            <a:ext cx="1638300" cy="11726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08503" y="3563279"/>
            <a:ext cx="1304925" cy="830580"/>
          </a:xfrm>
          <a:custGeom>
            <a:avLst/>
            <a:gdLst/>
            <a:ahLst/>
            <a:cxnLst/>
            <a:rect l="l" t="t" r="r" b="b"/>
            <a:pathLst>
              <a:path w="1304925" h="830579">
                <a:moveTo>
                  <a:pt x="1274078" y="58229"/>
                </a:moveTo>
                <a:lnTo>
                  <a:pt x="1160865" y="58229"/>
                </a:lnTo>
                <a:lnTo>
                  <a:pt x="0" y="784405"/>
                </a:lnTo>
                <a:lnTo>
                  <a:pt x="28493" y="830036"/>
                </a:lnTo>
                <a:lnTo>
                  <a:pt x="1189360" y="103860"/>
                </a:lnTo>
                <a:lnTo>
                  <a:pt x="1250103" y="103860"/>
                </a:lnTo>
                <a:lnTo>
                  <a:pt x="1274078" y="58229"/>
                </a:lnTo>
                <a:close/>
              </a:path>
              <a:path w="1304925" h="830579">
                <a:moveTo>
                  <a:pt x="1250103" y="103860"/>
                </a:moveTo>
                <a:lnTo>
                  <a:pt x="1189360" y="103860"/>
                </a:lnTo>
                <a:lnTo>
                  <a:pt x="1148731" y="181189"/>
                </a:lnTo>
                <a:lnTo>
                  <a:pt x="1145731" y="191443"/>
                </a:lnTo>
                <a:lnTo>
                  <a:pt x="1146853" y="201696"/>
                </a:lnTo>
                <a:lnTo>
                  <a:pt x="1151734" y="210780"/>
                </a:lnTo>
                <a:lnTo>
                  <a:pt x="1160011" y="217525"/>
                </a:lnTo>
                <a:lnTo>
                  <a:pt x="1170256" y="220528"/>
                </a:lnTo>
                <a:lnTo>
                  <a:pt x="1180500" y="219406"/>
                </a:lnTo>
                <a:lnTo>
                  <a:pt x="1189576" y="214520"/>
                </a:lnTo>
                <a:lnTo>
                  <a:pt x="1196315" y="206235"/>
                </a:lnTo>
                <a:lnTo>
                  <a:pt x="1250103" y="103860"/>
                </a:lnTo>
                <a:close/>
              </a:path>
              <a:path w="1304925" h="830579">
                <a:moveTo>
                  <a:pt x="1304672" y="0"/>
                </a:moveTo>
                <a:lnTo>
                  <a:pt x="1071972" y="7110"/>
                </a:lnTo>
                <a:lnTo>
                  <a:pt x="1045923" y="34824"/>
                </a:lnTo>
                <a:lnTo>
                  <a:pt x="1048354" y="45228"/>
                </a:lnTo>
                <a:lnTo>
                  <a:pt x="1054373" y="53600"/>
                </a:lnTo>
                <a:lnTo>
                  <a:pt x="1063090" y="59102"/>
                </a:lnTo>
                <a:lnTo>
                  <a:pt x="1073613" y="60896"/>
                </a:lnTo>
                <a:lnTo>
                  <a:pt x="1160865" y="58229"/>
                </a:lnTo>
                <a:lnTo>
                  <a:pt x="1274078" y="58229"/>
                </a:lnTo>
                <a:lnTo>
                  <a:pt x="1304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6033" y="4233333"/>
            <a:ext cx="1151466" cy="6900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3411" y="4264804"/>
            <a:ext cx="816610" cy="382270"/>
          </a:xfrm>
          <a:custGeom>
            <a:avLst/>
            <a:gdLst/>
            <a:ahLst/>
            <a:cxnLst/>
            <a:rect l="l" t="t" r="r" b="b"/>
            <a:pathLst>
              <a:path w="816610" h="382270">
                <a:moveTo>
                  <a:pt x="19966" y="0"/>
                </a:moveTo>
                <a:lnTo>
                  <a:pt x="0" y="49961"/>
                </a:lnTo>
                <a:lnTo>
                  <a:pt x="664709" y="316076"/>
                </a:lnTo>
                <a:lnTo>
                  <a:pt x="578365" y="328923"/>
                </a:lnTo>
                <a:lnTo>
                  <a:pt x="568326" y="332554"/>
                </a:lnTo>
                <a:lnTo>
                  <a:pt x="560721" y="339514"/>
                </a:lnTo>
                <a:lnTo>
                  <a:pt x="556280" y="348821"/>
                </a:lnTo>
                <a:lnTo>
                  <a:pt x="555729" y="359491"/>
                </a:lnTo>
                <a:lnTo>
                  <a:pt x="559356" y="369539"/>
                </a:lnTo>
                <a:lnTo>
                  <a:pt x="566310" y="377151"/>
                </a:lnTo>
                <a:lnTo>
                  <a:pt x="575609" y="381597"/>
                </a:lnTo>
                <a:lnTo>
                  <a:pt x="586270" y="382148"/>
                </a:lnTo>
                <a:lnTo>
                  <a:pt x="816549" y="347887"/>
                </a:lnTo>
                <a:lnTo>
                  <a:pt x="752850" y="266115"/>
                </a:lnTo>
                <a:lnTo>
                  <a:pt x="684677" y="266115"/>
                </a:lnTo>
                <a:lnTo>
                  <a:pt x="19966" y="0"/>
                </a:lnTo>
                <a:close/>
              </a:path>
              <a:path w="816610" h="382270">
                <a:moveTo>
                  <a:pt x="655506" y="153968"/>
                </a:moveTo>
                <a:lnTo>
                  <a:pt x="645225" y="154679"/>
                </a:lnTo>
                <a:lnTo>
                  <a:pt x="635674" y="159452"/>
                </a:lnTo>
                <a:lnTo>
                  <a:pt x="628721" y="167558"/>
                </a:lnTo>
                <a:lnTo>
                  <a:pt x="625525" y="177364"/>
                </a:lnTo>
                <a:lnTo>
                  <a:pt x="626235" y="187654"/>
                </a:lnTo>
                <a:lnTo>
                  <a:pt x="631003" y="197213"/>
                </a:lnTo>
                <a:lnTo>
                  <a:pt x="684677" y="266115"/>
                </a:lnTo>
                <a:lnTo>
                  <a:pt x="752850" y="266115"/>
                </a:lnTo>
                <a:lnTo>
                  <a:pt x="673402" y="164127"/>
                </a:lnTo>
                <a:lnTo>
                  <a:pt x="665303" y="157168"/>
                </a:lnTo>
                <a:lnTo>
                  <a:pt x="655506" y="153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80819" y="3862811"/>
            <a:ext cx="2903220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6520" marR="268605">
              <a:lnSpc>
                <a:spcPct val="100600"/>
              </a:lnSpc>
              <a:spcBef>
                <a:spcPts val="360"/>
              </a:spcBef>
            </a:pPr>
            <a:r>
              <a:rPr sz="2100" spc="10" dirty="0">
                <a:latin typeface="Arial"/>
                <a:cs typeface="Arial"/>
              </a:rPr>
              <a:t>Peaks </a:t>
            </a:r>
            <a:r>
              <a:rPr sz="2100" spc="5" dirty="0">
                <a:latin typeface="Arial"/>
                <a:cs typeface="Arial"/>
              </a:rPr>
              <a:t>represent  coverage within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6166" y="1913466"/>
            <a:ext cx="1773767" cy="1083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08767" y="1982668"/>
            <a:ext cx="1572577" cy="887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8606" y="1962490"/>
            <a:ext cx="1612900" cy="928369"/>
          </a:xfrm>
          <a:custGeom>
            <a:avLst/>
            <a:gdLst/>
            <a:ahLst/>
            <a:cxnLst/>
            <a:rect l="l" t="t" r="r" b="b"/>
            <a:pathLst>
              <a:path w="1612900" h="928369">
                <a:moveTo>
                  <a:pt x="0" y="0"/>
                </a:moveTo>
                <a:lnTo>
                  <a:pt x="1612900" y="0"/>
                </a:lnTo>
                <a:lnTo>
                  <a:pt x="1612900" y="928228"/>
                </a:lnTo>
                <a:lnTo>
                  <a:pt x="0" y="928228"/>
                </a:lnTo>
                <a:lnTo>
                  <a:pt x="0" y="0"/>
                </a:lnTo>
                <a:close/>
              </a:path>
            </a:pathLst>
          </a:custGeom>
          <a:ln w="4034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2123649" y="0"/>
                </a:moveTo>
                <a:lnTo>
                  <a:pt x="80645" y="0"/>
                </a:lnTo>
                <a:lnTo>
                  <a:pt x="49254" y="6343"/>
                </a:lnTo>
                <a:lnTo>
                  <a:pt x="23620" y="23641"/>
                </a:lnTo>
                <a:lnTo>
                  <a:pt x="6337" y="49297"/>
                </a:lnTo>
                <a:lnTo>
                  <a:pt x="0" y="80716"/>
                </a:lnTo>
                <a:lnTo>
                  <a:pt x="0" y="403576"/>
                </a:lnTo>
                <a:lnTo>
                  <a:pt x="6337" y="434995"/>
                </a:lnTo>
                <a:lnTo>
                  <a:pt x="23620" y="460652"/>
                </a:lnTo>
                <a:lnTo>
                  <a:pt x="49254" y="477951"/>
                </a:lnTo>
                <a:lnTo>
                  <a:pt x="80645" y="484294"/>
                </a:lnTo>
                <a:lnTo>
                  <a:pt x="2123649" y="484294"/>
                </a:lnTo>
                <a:lnTo>
                  <a:pt x="2155040" y="477951"/>
                </a:lnTo>
                <a:lnTo>
                  <a:pt x="2180674" y="460652"/>
                </a:lnTo>
                <a:lnTo>
                  <a:pt x="2197958" y="434995"/>
                </a:lnTo>
                <a:lnTo>
                  <a:pt x="2204295" y="403576"/>
                </a:lnTo>
                <a:lnTo>
                  <a:pt x="2204295" y="80716"/>
                </a:lnTo>
                <a:lnTo>
                  <a:pt x="2197958" y="49297"/>
                </a:lnTo>
                <a:lnTo>
                  <a:pt x="2180674" y="23641"/>
                </a:lnTo>
                <a:lnTo>
                  <a:pt x="2155040" y="6343"/>
                </a:lnTo>
                <a:lnTo>
                  <a:pt x="2123649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8134" y="1620031"/>
            <a:ext cx="2204720" cy="484505"/>
          </a:xfrm>
          <a:custGeom>
            <a:avLst/>
            <a:gdLst/>
            <a:ahLst/>
            <a:cxnLst/>
            <a:rect l="l" t="t" r="r" b="b"/>
            <a:pathLst>
              <a:path w="2204720" h="484505">
                <a:moveTo>
                  <a:pt x="0" y="80716"/>
                </a:moveTo>
                <a:lnTo>
                  <a:pt x="6337" y="49297"/>
                </a:lnTo>
                <a:lnTo>
                  <a:pt x="23620" y="23641"/>
                </a:lnTo>
                <a:lnTo>
                  <a:pt x="49254" y="6343"/>
                </a:lnTo>
                <a:lnTo>
                  <a:pt x="80645" y="0"/>
                </a:lnTo>
                <a:lnTo>
                  <a:pt x="2123649" y="0"/>
                </a:lnTo>
                <a:lnTo>
                  <a:pt x="2155040" y="6343"/>
                </a:lnTo>
                <a:lnTo>
                  <a:pt x="2180675" y="23641"/>
                </a:lnTo>
                <a:lnTo>
                  <a:pt x="2197958" y="49297"/>
                </a:lnTo>
                <a:lnTo>
                  <a:pt x="2204295" y="80716"/>
                </a:lnTo>
                <a:lnTo>
                  <a:pt x="2204295" y="403576"/>
                </a:lnTo>
                <a:lnTo>
                  <a:pt x="2197958" y="434995"/>
                </a:lnTo>
                <a:lnTo>
                  <a:pt x="2180675" y="460652"/>
                </a:lnTo>
                <a:lnTo>
                  <a:pt x="2155040" y="477950"/>
                </a:lnTo>
                <a:lnTo>
                  <a:pt x="2123649" y="484293"/>
                </a:lnTo>
                <a:lnTo>
                  <a:pt x="80645" y="484293"/>
                </a:lnTo>
                <a:lnTo>
                  <a:pt x="49254" y="477950"/>
                </a:lnTo>
                <a:lnTo>
                  <a:pt x="23620" y="460652"/>
                </a:lnTo>
                <a:lnTo>
                  <a:pt x="6337" y="434995"/>
                </a:lnTo>
                <a:lnTo>
                  <a:pt x="0" y="403576"/>
                </a:lnTo>
                <a:lnTo>
                  <a:pt x="0" y="80716"/>
                </a:lnTo>
                <a:close/>
              </a:path>
            </a:pathLst>
          </a:custGeom>
          <a:ln w="4236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1073" y="1633867"/>
            <a:ext cx="18230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Sashimi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Plot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"/>
    </mc:Choice>
    <mc:Fallback xmlns="">
      <p:transition spd="slow" advTm="205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1669" y="2454433"/>
            <a:ext cx="6246495" cy="2352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Examine </a:t>
            </a:r>
            <a:r>
              <a:rPr sz="2500" spc="15" dirty="0">
                <a:latin typeface="Arial"/>
                <a:cs typeface="Arial"/>
              </a:rPr>
              <a:t>tissue-specific alternative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splicing.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63294" algn="l"/>
              </a:tabLst>
            </a:pPr>
            <a:r>
              <a:rPr sz="2500" spc="20" dirty="0">
                <a:latin typeface="Arial"/>
                <a:cs typeface="Arial"/>
              </a:rPr>
              <a:t>Data:	</a:t>
            </a:r>
            <a:r>
              <a:rPr sz="2500" spc="15" dirty="0">
                <a:latin typeface="Arial"/>
                <a:cs typeface="Arial"/>
              </a:rPr>
              <a:t>Illumina </a:t>
            </a:r>
            <a:r>
              <a:rPr sz="2500" spc="20" dirty="0">
                <a:latin typeface="Arial"/>
                <a:cs typeface="Arial"/>
              </a:rPr>
              <a:t>BodyMap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2.0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b="1" spc="20" dirty="0">
                <a:latin typeface="Arial"/>
                <a:cs typeface="Arial"/>
              </a:rPr>
              <a:t>See </a:t>
            </a:r>
            <a:r>
              <a:rPr sz="2500" b="1" spc="15" dirty="0">
                <a:latin typeface="Arial"/>
                <a:cs typeface="Arial"/>
              </a:rPr>
              <a:t>handout – </a:t>
            </a:r>
            <a:r>
              <a:rPr sz="2500" b="1" spc="10" dirty="0">
                <a:latin typeface="Arial"/>
                <a:cs typeface="Arial"/>
              </a:rPr>
              <a:t>Viewing </a:t>
            </a:r>
            <a:r>
              <a:rPr sz="2500" b="1" spc="25" dirty="0">
                <a:latin typeface="Arial"/>
                <a:cs typeface="Arial"/>
              </a:rPr>
              <a:t>RNA-Seq</a:t>
            </a:r>
            <a:r>
              <a:rPr sz="2500" b="1" spc="-5" dirty="0">
                <a:latin typeface="Arial"/>
                <a:cs typeface="Arial"/>
              </a:rPr>
              <a:t> </a:t>
            </a:r>
            <a:r>
              <a:rPr sz="2500" b="1" spc="20" dirty="0"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5660" y="4329301"/>
            <a:ext cx="6398260" cy="554355"/>
          </a:xfrm>
          <a:custGeom>
            <a:avLst/>
            <a:gdLst/>
            <a:ahLst/>
            <a:cxnLst/>
            <a:rect l="l" t="t" r="r" b="b"/>
            <a:pathLst>
              <a:path w="6398259" h="554354">
                <a:moveTo>
                  <a:pt x="0" y="92375"/>
                </a:moveTo>
                <a:lnTo>
                  <a:pt x="7252" y="56418"/>
                </a:lnTo>
                <a:lnTo>
                  <a:pt x="27032" y="27056"/>
                </a:lnTo>
                <a:lnTo>
                  <a:pt x="56369" y="7259"/>
                </a:lnTo>
                <a:lnTo>
                  <a:pt x="92294" y="0"/>
                </a:lnTo>
                <a:lnTo>
                  <a:pt x="6305543" y="0"/>
                </a:lnTo>
                <a:lnTo>
                  <a:pt x="6341468" y="7259"/>
                </a:lnTo>
                <a:lnTo>
                  <a:pt x="6370804" y="27056"/>
                </a:lnTo>
                <a:lnTo>
                  <a:pt x="6390584" y="56418"/>
                </a:lnTo>
                <a:lnTo>
                  <a:pt x="6397837" y="92375"/>
                </a:lnTo>
                <a:lnTo>
                  <a:pt x="6397837" y="461850"/>
                </a:lnTo>
                <a:lnTo>
                  <a:pt x="6390584" y="497806"/>
                </a:lnTo>
                <a:lnTo>
                  <a:pt x="6370804" y="527169"/>
                </a:lnTo>
                <a:lnTo>
                  <a:pt x="6341468" y="546966"/>
                </a:lnTo>
                <a:lnTo>
                  <a:pt x="6305543" y="554225"/>
                </a:lnTo>
                <a:lnTo>
                  <a:pt x="92294" y="554225"/>
                </a:lnTo>
                <a:lnTo>
                  <a:pt x="56369" y="546966"/>
                </a:lnTo>
                <a:lnTo>
                  <a:pt x="27032" y="527169"/>
                </a:lnTo>
                <a:lnTo>
                  <a:pt x="7252" y="497806"/>
                </a:lnTo>
                <a:lnTo>
                  <a:pt x="0" y="461850"/>
                </a:lnTo>
                <a:lnTo>
                  <a:pt x="0" y="92375"/>
                </a:lnTo>
                <a:close/>
              </a:path>
            </a:pathLst>
          </a:custGeom>
          <a:ln w="30268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2"/>
    </mc:Choice>
    <mc:Fallback xmlns="">
      <p:transition spd="slow" advTm="513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541" y="1633679"/>
            <a:ext cx="7522968" cy="544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8239" y="5185163"/>
            <a:ext cx="887094" cy="424180"/>
          </a:xfrm>
          <a:prstGeom prst="rect">
            <a:avLst/>
          </a:prstGeom>
          <a:solidFill>
            <a:srgbClr val="FFFDB3"/>
          </a:solidFill>
          <a:ln w="10087">
            <a:solidFill>
              <a:srgbClr val="000000"/>
            </a:solidFill>
          </a:ln>
        </p:spPr>
        <p:txBody>
          <a:bodyPr vert="horz" wrap="square" lIns="0" tIns="48894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384"/>
              </a:spcBef>
            </a:pPr>
            <a:r>
              <a:rPr sz="2100" spc="5" dirty="0">
                <a:latin typeface="Arial"/>
                <a:cs typeface="Arial"/>
              </a:rPr>
              <a:t>Heart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6488" y="3490137"/>
            <a:ext cx="819150" cy="424180"/>
          </a:xfrm>
          <a:prstGeom prst="rect">
            <a:avLst/>
          </a:prstGeom>
          <a:solidFill>
            <a:srgbClr val="FFFDB3"/>
          </a:solidFill>
          <a:ln w="10087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370"/>
              </a:spcBef>
            </a:pPr>
            <a:r>
              <a:rPr sz="2100" spc="5" dirty="0">
                <a:latin typeface="Arial"/>
                <a:cs typeface="Arial"/>
              </a:rPr>
              <a:t>Liver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data</a:t>
            </a:r>
          </a:p>
        </p:txBody>
      </p:sp>
      <p:sp>
        <p:nvSpPr>
          <p:cNvPr id="6" name="object 6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4"/>
    </mc:Choice>
    <mc:Fallback xmlns="">
      <p:transition spd="slow" advTm="1178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2767" y="1631258"/>
            <a:ext cx="7522968" cy="544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61455" y="4297292"/>
            <a:ext cx="725805" cy="666115"/>
          </a:xfrm>
          <a:custGeom>
            <a:avLst/>
            <a:gdLst/>
            <a:ahLst/>
            <a:cxnLst/>
            <a:rect l="l" t="t" r="r" b="b"/>
            <a:pathLst>
              <a:path w="725804" h="666114">
                <a:moveTo>
                  <a:pt x="0" y="332951"/>
                </a:moveTo>
                <a:lnTo>
                  <a:pt x="3312" y="287772"/>
                </a:lnTo>
                <a:lnTo>
                  <a:pt x="12963" y="244439"/>
                </a:lnTo>
                <a:lnTo>
                  <a:pt x="28518" y="203351"/>
                </a:lnTo>
                <a:lnTo>
                  <a:pt x="49546" y="164904"/>
                </a:lnTo>
                <a:lnTo>
                  <a:pt x="75615" y="129494"/>
                </a:lnTo>
                <a:lnTo>
                  <a:pt x="106291" y="97519"/>
                </a:lnTo>
                <a:lnTo>
                  <a:pt x="141143" y="69374"/>
                </a:lnTo>
                <a:lnTo>
                  <a:pt x="179738" y="45457"/>
                </a:lnTo>
                <a:lnTo>
                  <a:pt x="221644" y="26164"/>
                </a:lnTo>
                <a:lnTo>
                  <a:pt x="266428" y="11893"/>
                </a:lnTo>
                <a:lnTo>
                  <a:pt x="313658" y="3039"/>
                </a:lnTo>
                <a:lnTo>
                  <a:pt x="362902" y="0"/>
                </a:lnTo>
                <a:lnTo>
                  <a:pt x="412146" y="3039"/>
                </a:lnTo>
                <a:lnTo>
                  <a:pt x="459376" y="11893"/>
                </a:lnTo>
                <a:lnTo>
                  <a:pt x="504160" y="26164"/>
                </a:lnTo>
                <a:lnTo>
                  <a:pt x="546066" y="45457"/>
                </a:lnTo>
                <a:lnTo>
                  <a:pt x="584661" y="69374"/>
                </a:lnTo>
                <a:lnTo>
                  <a:pt x="619513" y="97519"/>
                </a:lnTo>
                <a:lnTo>
                  <a:pt x="650189" y="129494"/>
                </a:lnTo>
                <a:lnTo>
                  <a:pt x="676258" y="164904"/>
                </a:lnTo>
                <a:lnTo>
                  <a:pt x="697286" y="203351"/>
                </a:lnTo>
                <a:lnTo>
                  <a:pt x="712841" y="244439"/>
                </a:lnTo>
                <a:lnTo>
                  <a:pt x="722492" y="287772"/>
                </a:lnTo>
                <a:lnTo>
                  <a:pt x="725805" y="332951"/>
                </a:lnTo>
                <a:lnTo>
                  <a:pt x="722492" y="378131"/>
                </a:lnTo>
                <a:lnTo>
                  <a:pt x="712841" y="421463"/>
                </a:lnTo>
                <a:lnTo>
                  <a:pt x="697286" y="462551"/>
                </a:lnTo>
                <a:lnTo>
                  <a:pt x="676258" y="500998"/>
                </a:lnTo>
                <a:lnTo>
                  <a:pt x="650189" y="536408"/>
                </a:lnTo>
                <a:lnTo>
                  <a:pt x="619513" y="568384"/>
                </a:lnTo>
                <a:lnTo>
                  <a:pt x="584661" y="596528"/>
                </a:lnTo>
                <a:lnTo>
                  <a:pt x="546066" y="620445"/>
                </a:lnTo>
                <a:lnTo>
                  <a:pt x="504160" y="639738"/>
                </a:lnTo>
                <a:lnTo>
                  <a:pt x="459376" y="654009"/>
                </a:lnTo>
                <a:lnTo>
                  <a:pt x="412146" y="662863"/>
                </a:lnTo>
                <a:lnTo>
                  <a:pt x="362902" y="665903"/>
                </a:lnTo>
                <a:lnTo>
                  <a:pt x="313658" y="662863"/>
                </a:lnTo>
                <a:lnTo>
                  <a:pt x="266428" y="654009"/>
                </a:lnTo>
                <a:lnTo>
                  <a:pt x="221644" y="639738"/>
                </a:lnTo>
                <a:lnTo>
                  <a:pt x="179738" y="620445"/>
                </a:lnTo>
                <a:lnTo>
                  <a:pt x="141143" y="596528"/>
                </a:lnTo>
                <a:lnTo>
                  <a:pt x="106291" y="568384"/>
                </a:lnTo>
                <a:lnTo>
                  <a:pt x="75615" y="536408"/>
                </a:lnTo>
                <a:lnTo>
                  <a:pt x="49546" y="500998"/>
                </a:lnTo>
                <a:lnTo>
                  <a:pt x="28518" y="462551"/>
                </a:lnTo>
                <a:lnTo>
                  <a:pt x="12963" y="421463"/>
                </a:lnTo>
                <a:lnTo>
                  <a:pt x="3312" y="378131"/>
                </a:lnTo>
                <a:lnTo>
                  <a:pt x="0" y="332951"/>
                </a:lnTo>
                <a:close/>
              </a:path>
            </a:pathLst>
          </a:custGeom>
          <a:ln w="53788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4364" y="3732291"/>
            <a:ext cx="1693545" cy="1076325"/>
          </a:xfrm>
          <a:custGeom>
            <a:avLst/>
            <a:gdLst/>
            <a:ahLst/>
            <a:cxnLst/>
            <a:rect l="l" t="t" r="r" b="b"/>
            <a:pathLst>
              <a:path w="1693545" h="1076325">
                <a:moveTo>
                  <a:pt x="0" y="0"/>
                </a:moveTo>
                <a:lnTo>
                  <a:pt x="1693545" y="0"/>
                </a:lnTo>
                <a:lnTo>
                  <a:pt x="1693545" y="1075851"/>
                </a:lnTo>
                <a:lnTo>
                  <a:pt x="0" y="1075851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364" y="3732291"/>
            <a:ext cx="1693545" cy="1076325"/>
          </a:xfrm>
          <a:custGeom>
            <a:avLst/>
            <a:gdLst/>
            <a:ahLst/>
            <a:cxnLst/>
            <a:rect l="l" t="t" r="r" b="b"/>
            <a:pathLst>
              <a:path w="1693545" h="1076325">
                <a:moveTo>
                  <a:pt x="0" y="0"/>
                </a:moveTo>
                <a:lnTo>
                  <a:pt x="1693545" y="0"/>
                </a:lnTo>
                <a:lnTo>
                  <a:pt x="1693545" y="1075850"/>
                </a:lnTo>
                <a:lnTo>
                  <a:pt x="0" y="1075850"/>
                </a:lnTo>
                <a:lnTo>
                  <a:pt x="0" y="0"/>
                </a:lnTo>
                <a:close/>
              </a:path>
            </a:pathLst>
          </a:custGeom>
          <a:ln w="100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8439" y="3762653"/>
            <a:ext cx="1433830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2100" spc="10" dirty="0">
                <a:latin typeface="Arial"/>
                <a:cs typeface="Arial"/>
              </a:rPr>
              <a:t>Evidence</a:t>
            </a:r>
            <a:r>
              <a:rPr sz="2100" spc="-9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of  </a:t>
            </a:r>
            <a:r>
              <a:rPr sz="2100" dirty="0">
                <a:latin typeface="Arial"/>
                <a:cs typeface="Arial"/>
              </a:rPr>
              <a:t>alternative  </a:t>
            </a:r>
            <a:r>
              <a:rPr sz="2100" spc="5" dirty="0">
                <a:latin typeface="Arial"/>
                <a:cs typeface="Arial"/>
              </a:rPr>
              <a:t>splicing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1455" y="2763697"/>
            <a:ext cx="725805" cy="666115"/>
          </a:xfrm>
          <a:custGeom>
            <a:avLst/>
            <a:gdLst/>
            <a:ahLst/>
            <a:cxnLst/>
            <a:rect l="l" t="t" r="r" b="b"/>
            <a:pathLst>
              <a:path w="725804" h="666114">
                <a:moveTo>
                  <a:pt x="0" y="332951"/>
                </a:moveTo>
                <a:lnTo>
                  <a:pt x="3312" y="287772"/>
                </a:lnTo>
                <a:lnTo>
                  <a:pt x="12963" y="244439"/>
                </a:lnTo>
                <a:lnTo>
                  <a:pt x="28518" y="203351"/>
                </a:lnTo>
                <a:lnTo>
                  <a:pt x="49546" y="164904"/>
                </a:lnTo>
                <a:lnTo>
                  <a:pt x="75615" y="129494"/>
                </a:lnTo>
                <a:lnTo>
                  <a:pt x="106291" y="97519"/>
                </a:lnTo>
                <a:lnTo>
                  <a:pt x="141143" y="69374"/>
                </a:lnTo>
                <a:lnTo>
                  <a:pt x="179738" y="45457"/>
                </a:lnTo>
                <a:lnTo>
                  <a:pt x="221644" y="26164"/>
                </a:lnTo>
                <a:lnTo>
                  <a:pt x="266428" y="11893"/>
                </a:lnTo>
                <a:lnTo>
                  <a:pt x="313658" y="3039"/>
                </a:lnTo>
                <a:lnTo>
                  <a:pt x="362902" y="0"/>
                </a:lnTo>
                <a:lnTo>
                  <a:pt x="412146" y="3039"/>
                </a:lnTo>
                <a:lnTo>
                  <a:pt x="459376" y="11893"/>
                </a:lnTo>
                <a:lnTo>
                  <a:pt x="504160" y="26164"/>
                </a:lnTo>
                <a:lnTo>
                  <a:pt x="546066" y="45457"/>
                </a:lnTo>
                <a:lnTo>
                  <a:pt x="584661" y="69374"/>
                </a:lnTo>
                <a:lnTo>
                  <a:pt x="619513" y="97519"/>
                </a:lnTo>
                <a:lnTo>
                  <a:pt x="650189" y="129494"/>
                </a:lnTo>
                <a:lnTo>
                  <a:pt x="676258" y="164904"/>
                </a:lnTo>
                <a:lnTo>
                  <a:pt x="697286" y="203351"/>
                </a:lnTo>
                <a:lnTo>
                  <a:pt x="712841" y="244439"/>
                </a:lnTo>
                <a:lnTo>
                  <a:pt x="722492" y="287772"/>
                </a:lnTo>
                <a:lnTo>
                  <a:pt x="725805" y="332951"/>
                </a:lnTo>
                <a:lnTo>
                  <a:pt x="722492" y="378131"/>
                </a:lnTo>
                <a:lnTo>
                  <a:pt x="712841" y="421463"/>
                </a:lnTo>
                <a:lnTo>
                  <a:pt x="697286" y="462551"/>
                </a:lnTo>
                <a:lnTo>
                  <a:pt x="676258" y="500998"/>
                </a:lnTo>
                <a:lnTo>
                  <a:pt x="650189" y="536408"/>
                </a:lnTo>
                <a:lnTo>
                  <a:pt x="619513" y="568384"/>
                </a:lnTo>
                <a:lnTo>
                  <a:pt x="584661" y="596528"/>
                </a:lnTo>
                <a:lnTo>
                  <a:pt x="546066" y="620445"/>
                </a:lnTo>
                <a:lnTo>
                  <a:pt x="504160" y="639738"/>
                </a:lnTo>
                <a:lnTo>
                  <a:pt x="459376" y="654009"/>
                </a:lnTo>
                <a:lnTo>
                  <a:pt x="412146" y="662863"/>
                </a:lnTo>
                <a:lnTo>
                  <a:pt x="362902" y="665903"/>
                </a:lnTo>
                <a:lnTo>
                  <a:pt x="313658" y="662863"/>
                </a:lnTo>
                <a:lnTo>
                  <a:pt x="266428" y="654009"/>
                </a:lnTo>
                <a:lnTo>
                  <a:pt x="221644" y="639738"/>
                </a:lnTo>
                <a:lnTo>
                  <a:pt x="179738" y="620445"/>
                </a:lnTo>
                <a:lnTo>
                  <a:pt x="141143" y="596528"/>
                </a:lnTo>
                <a:lnTo>
                  <a:pt x="106291" y="568384"/>
                </a:lnTo>
                <a:lnTo>
                  <a:pt x="75615" y="536408"/>
                </a:lnTo>
                <a:lnTo>
                  <a:pt x="49546" y="500998"/>
                </a:lnTo>
                <a:lnTo>
                  <a:pt x="28518" y="462551"/>
                </a:lnTo>
                <a:lnTo>
                  <a:pt x="12963" y="421463"/>
                </a:lnTo>
                <a:lnTo>
                  <a:pt x="3312" y="378131"/>
                </a:lnTo>
                <a:lnTo>
                  <a:pt x="0" y="332951"/>
                </a:lnTo>
                <a:close/>
              </a:path>
            </a:pathLst>
          </a:custGeom>
          <a:ln w="53788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1455" y="5972140"/>
            <a:ext cx="725805" cy="666115"/>
          </a:xfrm>
          <a:custGeom>
            <a:avLst/>
            <a:gdLst/>
            <a:ahLst/>
            <a:cxnLst/>
            <a:rect l="l" t="t" r="r" b="b"/>
            <a:pathLst>
              <a:path w="725804" h="666115">
                <a:moveTo>
                  <a:pt x="0" y="332951"/>
                </a:moveTo>
                <a:lnTo>
                  <a:pt x="3312" y="287772"/>
                </a:lnTo>
                <a:lnTo>
                  <a:pt x="12963" y="244439"/>
                </a:lnTo>
                <a:lnTo>
                  <a:pt x="28518" y="203351"/>
                </a:lnTo>
                <a:lnTo>
                  <a:pt x="49546" y="164904"/>
                </a:lnTo>
                <a:lnTo>
                  <a:pt x="75615" y="129494"/>
                </a:lnTo>
                <a:lnTo>
                  <a:pt x="106291" y="97519"/>
                </a:lnTo>
                <a:lnTo>
                  <a:pt x="141143" y="69374"/>
                </a:lnTo>
                <a:lnTo>
                  <a:pt x="179738" y="45457"/>
                </a:lnTo>
                <a:lnTo>
                  <a:pt x="221644" y="26164"/>
                </a:lnTo>
                <a:lnTo>
                  <a:pt x="266428" y="11893"/>
                </a:lnTo>
                <a:lnTo>
                  <a:pt x="313658" y="3039"/>
                </a:lnTo>
                <a:lnTo>
                  <a:pt x="362902" y="0"/>
                </a:lnTo>
                <a:lnTo>
                  <a:pt x="412146" y="3039"/>
                </a:lnTo>
                <a:lnTo>
                  <a:pt x="459376" y="11893"/>
                </a:lnTo>
                <a:lnTo>
                  <a:pt x="504160" y="26164"/>
                </a:lnTo>
                <a:lnTo>
                  <a:pt x="546066" y="45457"/>
                </a:lnTo>
                <a:lnTo>
                  <a:pt x="584661" y="69374"/>
                </a:lnTo>
                <a:lnTo>
                  <a:pt x="619513" y="97519"/>
                </a:lnTo>
                <a:lnTo>
                  <a:pt x="650189" y="129494"/>
                </a:lnTo>
                <a:lnTo>
                  <a:pt x="676258" y="164904"/>
                </a:lnTo>
                <a:lnTo>
                  <a:pt x="697286" y="203351"/>
                </a:lnTo>
                <a:lnTo>
                  <a:pt x="712841" y="244439"/>
                </a:lnTo>
                <a:lnTo>
                  <a:pt x="722492" y="287772"/>
                </a:lnTo>
                <a:lnTo>
                  <a:pt x="725805" y="332951"/>
                </a:lnTo>
                <a:lnTo>
                  <a:pt x="722492" y="378131"/>
                </a:lnTo>
                <a:lnTo>
                  <a:pt x="712841" y="421463"/>
                </a:lnTo>
                <a:lnTo>
                  <a:pt x="697286" y="462551"/>
                </a:lnTo>
                <a:lnTo>
                  <a:pt x="676258" y="500998"/>
                </a:lnTo>
                <a:lnTo>
                  <a:pt x="650189" y="536408"/>
                </a:lnTo>
                <a:lnTo>
                  <a:pt x="619513" y="568384"/>
                </a:lnTo>
                <a:lnTo>
                  <a:pt x="584661" y="596528"/>
                </a:lnTo>
                <a:lnTo>
                  <a:pt x="546066" y="620445"/>
                </a:lnTo>
                <a:lnTo>
                  <a:pt x="504160" y="639738"/>
                </a:lnTo>
                <a:lnTo>
                  <a:pt x="459376" y="654009"/>
                </a:lnTo>
                <a:lnTo>
                  <a:pt x="412146" y="662863"/>
                </a:lnTo>
                <a:lnTo>
                  <a:pt x="362902" y="665903"/>
                </a:lnTo>
                <a:lnTo>
                  <a:pt x="313658" y="662863"/>
                </a:lnTo>
                <a:lnTo>
                  <a:pt x="266428" y="654009"/>
                </a:lnTo>
                <a:lnTo>
                  <a:pt x="221644" y="639738"/>
                </a:lnTo>
                <a:lnTo>
                  <a:pt x="179738" y="620445"/>
                </a:lnTo>
                <a:lnTo>
                  <a:pt x="141143" y="596528"/>
                </a:lnTo>
                <a:lnTo>
                  <a:pt x="106291" y="568384"/>
                </a:lnTo>
                <a:lnTo>
                  <a:pt x="75615" y="536408"/>
                </a:lnTo>
                <a:lnTo>
                  <a:pt x="49546" y="500998"/>
                </a:lnTo>
                <a:lnTo>
                  <a:pt x="28518" y="462551"/>
                </a:lnTo>
                <a:lnTo>
                  <a:pt x="12963" y="421463"/>
                </a:lnTo>
                <a:lnTo>
                  <a:pt x="3312" y="378131"/>
                </a:lnTo>
                <a:lnTo>
                  <a:pt x="0" y="332951"/>
                </a:lnTo>
                <a:close/>
              </a:path>
            </a:pathLst>
          </a:custGeom>
          <a:ln w="53788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9066" y="3039532"/>
            <a:ext cx="1896532" cy="132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7124" y="3247948"/>
            <a:ext cx="1624330" cy="1039494"/>
          </a:xfrm>
          <a:custGeom>
            <a:avLst/>
            <a:gdLst/>
            <a:ahLst/>
            <a:cxnLst/>
            <a:rect l="l" t="t" r="r" b="b"/>
            <a:pathLst>
              <a:path w="1624329" h="1039495">
                <a:moveTo>
                  <a:pt x="1600817" y="44307"/>
                </a:moveTo>
                <a:lnTo>
                  <a:pt x="1516169" y="44307"/>
                </a:lnTo>
                <a:lnTo>
                  <a:pt x="0" y="1005218"/>
                </a:lnTo>
                <a:lnTo>
                  <a:pt x="21572" y="1039315"/>
                </a:lnTo>
                <a:lnTo>
                  <a:pt x="1537740" y="78404"/>
                </a:lnTo>
                <a:lnTo>
                  <a:pt x="1583158" y="78404"/>
                </a:lnTo>
                <a:lnTo>
                  <a:pt x="1600817" y="44307"/>
                </a:lnTo>
                <a:close/>
              </a:path>
              <a:path w="1624329" h="1039495">
                <a:moveTo>
                  <a:pt x="1583158" y="78404"/>
                </a:moveTo>
                <a:lnTo>
                  <a:pt x="1537740" y="78404"/>
                </a:lnTo>
                <a:lnTo>
                  <a:pt x="1507610" y="136580"/>
                </a:lnTo>
                <a:lnTo>
                  <a:pt x="1505405" y="144284"/>
                </a:lnTo>
                <a:lnTo>
                  <a:pt x="1506292" y="151968"/>
                </a:lnTo>
                <a:lnTo>
                  <a:pt x="1509993" y="158759"/>
                </a:lnTo>
                <a:lnTo>
                  <a:pt x="1516231" y="163781"/>
                </a:lnTo>
                <a:lnTo>
                  <a:pt x="1523927" y="165988"/>
                </a:lnTo>
                <a:lnTo>
                  <a:pt x="1531605" y="165101"/>
                </a:lnTo>
                <a:lnTo>
                  <a:pt x="1538391" y="161397"/>
                </a:lnTo>
                <a:lnTo>
                  <a:pt x="1543409" y="155153"/>
                </a:lnTo>
                <a:lnTo>
                  <a:pt x="1583158" y="78404"/>
                </a:lnTo>
                <a:close/>
              </a:path>
              <a:path w="1624329" h="1039495">
                <a:moveTo>
                  <a:pt x="1623764" y="0"/>
                </a:moveTo>
                <a:lnTo>
                  <a:pt x="1449274" y="6362"/>
                </a:lnTo>
                <a:lnTo>
                  <a:pt x="1429859" y="27263"/>
                </a:lnTo>
                <a:lnTo>
                  <a:pt x="1431729" y="35054"/>
                </a:lnTo>
                <a:lnTo>
                  <a:pt x="1436280" y="41306"/>
                </a:lnTo>
                <a:lnTo>
                  <a:pt x="1442842" y="45394"/>
                </a:lnTo>
                <a:lnTo>
                  <a:pt x="1450742" y="46694"/>
                </a:lnTo>
                <a:lnTo>
                  <a:pt x="1516169" y="44307"/>
                </a:lnTo>
                <a:lnTo>
                  <a:pt x="1600817" y="44307"/>
                </a:lnTo>
                <a:lnTo>
                  <a:pt x="1623764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17533" y="4220633"/>
            <a:ext cx="1968500" cy="66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63721" y="4250479"/>
            <a:ext cx="1697989" cy="435609"/>
          </a:xfrm>
          <a:custGeom>
            <a:avLst/>
            <a:gdLst/>
            <a:ahLst/>
            <a:cxnLst/>
            <a:rect l="l" t="t" r="r" b="b"/>
            <a:pathLst>
              <a:path w="1697990" h="435610">
                <a:moveTo>
                  <a:pt x="8376" y="0"/>
                </a:moveTo>
                <a:lnTo>
                  <a:pt x="0" y="39476"/>
                </a:lnTo>
                <a:lnTo>
                  <a:pt x="1581548" y="375696"/>
                </a:lnTo>
                <a:lnTo>
                  <a:pt x="1519378" y="396233"/>
                </a:lnTo>
                <a:lnTo>
                  <a:pt x="1512422" y="400201"/>
                </a:lnTo>
                <a:lnTo>
                  <a:pt x="1507690" y="406317"/>
                </a:lnTo>
                <a:lnTo>
                  <a:pt x="1505596" y="413764"/>
                </a:lnTo>
                <a:lnTo>
                  <a:pt x="1506551" y="421720"/>
                </a:lnTo>
                <a:lnTo>
                  <a:pt x="1510515" y="428681"/>
                </a:lnTo>
                <a:lnTo>
                  <a:pt x="1516627" y="433417"/>
                </a:lnTo>
                <a:lnTo>
                  <a:pt x="1524066" y="435513"/>
                </a:lnTo>
                <a:lnTo>
                  <a:pt x="1532014" y="434557"/>
                </a:lnTo>
                <a:lnTo>
                  <a:pt x="1697824" y="379785"/>
                </a:lnTo>
                <a:lnTo>
                  <a:pt x="1649899" y="336218"/>
                </a:lnTo>
                <a:lnTo>
                  <a:pt x="1589926" y="336218"/>
                </a:lnTo>
                <a:lnTo>
                  <a:pt x="8376" y="0"/>
                </a:lnTo>
                <a:close/>
              </a:path>
              <a:path w="1697990" h="435610">
                <a:moveTo>
                  <a:pt x="1554051" y="257069"/>
                </a:moveTo>
                <a:lnTo>
                  <a:pt x="1546544" y="258910"/>
                </a:lnTo>
                <a:lnTo>
                  <a:pt x="1540094" y="263658"/>
                </a:lnTo>
                <a:lnTo>
                  <a:pt x="1535991" y="270538"/>
                </a:lnTo>
                <a:lnTo>
                  <a:pt x="1534880" y="278194"/>
                </a:lnTo>
                <a:lnTo>
                  <a:pt x="1536719" y="285707"/>
                </a:lnTo>
                <a:lnTo>
                  <a:pt x="1541463" y="292162"/>
                </a:lnTo>
                <a:lnTo>
                  <a:pt x="1589926" y="336218"/>
                </a:lnTo>
                <a:lnTo>
                  <a:pt x="1649899" y="336218"/>
                </a:lnTo>
                <a:lnTo>
                  <a:pt x="1568574" y="262288"/>
                </a:lnTo>
                <a:lnTo>
                  <a:pt x="1561700" y="258180"/>
                </a:lnTo>
                <a:lnTo>
                  <a:pt x="1554051" y="257069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4833" y="4229100"/>
            <a:ext cx="1981200" cy="2180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2912" y="4256731"/>
            <a:ext cx="1708785" cy="1900555"/>
          </a:xfrm>
          <a:custGeom>
            <a:avLst/>
            <a:gdLst/>
            <a:ahLst/>
            <a:cxnLst/>
            <a:rect l="l" t="t" r="r" b="b"/>
            <a:pathLst>
              <a:path w="1708784" h="1900554">
                <a:moveTo>
                  <a:pt x="1546733" y="1807336"/>
                </a:moveTo>
                <a:lnTo>
                  <a:pt x="1539311" y="1809493"/>
                </a:lnTo>
                <a:lnTo>
                  <a:pt x="1533238" y="1814277"/>
                </a:lnTo>
                <a:lnTo>
                  <a:pt x="1529330" y="1821271"/>
                </a:lnTo>
                <a:lnTo>
                  <a:pt x="1528439" y="1829234"/>
                </a:lnTo>
                <a:lnTo>
                  <a:pt x="1530593" y="1836663"/>
                </a:lnTo>
                <a:lnTo>
                  <a:pt x="1535373" y="1842742"/>
                </a:lnTo>
                <a:lnTo>
                  <a:pt x="1542360" y="1846653"/>
                </a:lnTo>
                <a:lnTo>
                  <a:pt x="1708604" y="1900088"/>
                </a:lnTo>
                <a:lnTo>
                  <a:pt x="1693765" y="1828264"/>
                </a:lnTo>
                <a:lnTo>
                  <a:pt x="1617024" y="1828264"/>
                </a:lnTo>
                <a:lnTo>
                  <a:pt x="1554689" y="1808228"/>
                </a:lnTo>
                <a:lnTo>
                  <a:pt x="1546733" y="1807336"/>
                </a:lnTo>
                <a:close/>
              </a:path>
              <a:path w="1708784" h="1900554">
                <a:moveTo>
                  <a:pt x="29994" y="0"/>
                </a:moveTo>
                <a:lnTo>
                  <a:pt x="0" y="26972"/>
                </a:lnTo>
                <a:lnTo>
                  <a:pt x="1617024" y="1828264"/>
                </a:lnTo>
                <a:lnTo>
                  <a:pt x="1693765" y="1828264"/>
                </a:lnTo>
                <a:lnTo>
                  <a:pt x="1688193" y="1801291"/>
                </a:lnTo>
                <a:lnTo>
                  <a:pt x="1647018" y="1801291"/>
                </a:lnTo>
                <a:lnTo>
                  <a:pt x="29994" y="0"/>
                </a:lnTo>
                <a:close/>
              </a:path>
              <a:path w="1708784" h="1900554">
                <a:moveTo>
                  <a:pt x="1657428" y="1713237"/>
                </a:moveTo>
                <a:lnTo>
                  <a:pt x="1633761" y="1737122"/>
                </a:lnTo>
                <a:lnTo>
                  <a:pt x="1647018" y="1801291"/>
                </a:lnTo>
                <a:lnTo>
                  <a:pt x="1688193" y="1801291"/>
                </a:lnTo>
                <a:lnTo>
                  <a:pt x="1673247" y="1728950"/>
                </a:lnTo>
                <a:lnTo>
                  <a:pt x="1670107" y="1721579"/>
                </a:lnTo>
                <a:lnTo>
                  <a:pt x="1664578" y="1716173"/>
                </a:lnTo>
                <a:lnTo>
                  <a:pt x="1657428" y="1713237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data</a:t>
            </a:r>
          </a:p>
        </p:txBody>
      </p:sp>
      <p:sp>
        <p:nvSpPr>
          <p:cNvPr id="16" name="object 16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3"/>
    </mc:Choice>
    <mc:Fallback xmlns="">
      <p:transition spd="slow" advTm="29003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054" y="2156203"/>
            <a:ext cx="8639371" cy="4934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3080" y="2004165"/>
            <a:ext cx="2890520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60"/>
              </a:spcBef>
            </a:pPr>
            <a:r>
              <a:rPr sz="2100" spc="5" dirty="0">
                <a:latin typeface="Arial"/>
                <a:cs typeface="Arial"/>
              </a:rPr>
              <a:t>Launch </a:t>
            </a:r>
            <a:r>
              <a:rPr sz="2100" b="1" i="1" spc="5" dirty="0">
                <a:latin typeface="Arial-BoldItalicMT"/>
                <a:cs typeface="Arial-BoldItalicMT"/>
              </a:rPr>
              <a:t>Sashimi</a:t>
            </a:r>
            <a:r>
              <a:rPr sz="2100" b="1" i="1" spc="-45" dirty="0">
                <a:latin typeface="Arial-BoldItalicMT"/>
                <a:cs typeface="Arial-BoldItalicMT"/>
              </a:rPr>
              <a:t> </a:t>
            </a:r>
            <a:r>
              <a:rPr sz="2100" b="1" i="1" spc="5" dirty="0">
                <a:latin typeface="Arial-BoldItalicMT"/>
                <a:cs typeface="Arial-BoldItalicMT"/>
              </a:rPr>
              <a:t>Plot</a:t>
            </a:r>
            <a:endParaRPr sz="2100">
              <a:latin typeface="Arial-BoldItalicMT"/>
              <a:cs typeface="Arial-BoldItalicMT"/>
            </a:endParaRPr>
          </a:p>
          <a:p>
            <a:pPr marL="96520">
              <a:lnSpc>
                <a:spcPct val="100000"/>
              </a:lnSpc>
              <a:spcBef>
                <a:spcPts val="15"/>
              </a:spcBef>
            </a:pPr>
            <a:r>
              <a:rPr sz="2100" spc="5" dirty="0">
                <a:latin typeface="Arial"/>
                <a:cs typeface="Arial"/>
              </a:rPr>
              <a:t>from the </a:t>
            </a:r>
            <a:r>
              <a:rPr sz="2100" spc="10" dirty="0">
                <a:latin typeface="Arial"/>
                <a:cs typeface="Arial"/>
              </a:rPr>
              <a:t>popup</a:t>
            </a:r>
            <a:r>
              <a:rPr sz="2100" spc="-11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menu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1"/>
    </mc:Choice>
    <mc:Fallback xmlns="">
      <p:transition spd="slow" advTm="2820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60" y="2156204"/>
            <a:ext cx="8593123" cy="490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RNA-seq</a:t>
            </a:r>
            <a:r>
              <a:rPr spc="-20" dirty="0"/>
              <a:t> </a:t>
            </a:r>
            <a:r>
              <a:rPr spc="-10" dirty="0"/>
              <a:t>data</a:t>
            </a:r>
          </a:p>
        </p:txBody>
      </p:sp>
      <p:sp>
        <p:nvSpPr>
          <p:cNvPr id="4" name="object 4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660" y="2077366"/>
            <a:ext cx="2851150" cy="749935"/>
          </a:xfrm>
          <a:prstGeom prst="rect">
            <a:avLst/>
          </a:prstGeom>
          <a:solidFill>
            <a:srgbClr val="FFFFB3"/>
          </a:solidFill>
          <a:ln w="10088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6520" marR="233045">
              <a:lnSpc>
                <a:spcPct val="100600"/>
              </a:lnSpc>
              <a:spcBef>
                <a:spcPts val="345"/>
              </a:spcBef>
            </a:pPr>
            <a:r>
              <a:rPr sz="2100" spc="5" dirty="0">
                <a:latin typeface="Arial"/>
                <a:cs typeface="Arial"/>
              </a:rPr>
              <a:t>Filter </a:t>
            </a:r>
            <a:r>
              <a:rPr sz="2100" spc="10" dirty="0">
                <a:latin typeface="Arial"/>
                <a:cs typeface="Arial"/>
              </a:rPr>
              <a:t>and zoom in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on  </a:t>
            </a:r>
            <a:r>
              <a:rPr sz="2100" spc="5" dirty="0">
                <a:latin typeface="Arial"/>
                <a:cs typeface="Arial"/>
              </a:rPr>
              <a:t>the </a:t>
            </a:r>
            <a:r>
              <a:rPr sz="2100" dirty="0">
                <a:latin typeface="Arial"/>
                <a:cs typeface="Arial"/>
              </a:rPr>
              <a:t>first </a:t>
            </a:r>
            <a:r>
              <a:rPr sz="2100" spc="10" dirty="0">
                <a:latin typeface="Arial"/>
                <a:cs typeface="Arial"/>
              </a:rPr>
              <a:t>few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exons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7"/>
    </mc:Choice>
    <mc:Fallback xmlns="">
      <p:transition spd="slow" advTm="31917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0084" y="3088424"/>
            <a:ext cx="599567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>
                <a:solidFill>
                  <a:srgbClr val="000000"/>
                </a:solidFill>
              </a:rPr>
              <a:t>Viewing </a:t>
            </a:r>
            <a:r>
              <a:rPr sz="3800" spc="5" dirty="0">
                <a:solidFill>
                  <a:srgbClr val="000000"/>
                </a:solidFill>
              </a:rPr>
              <a:t>Structural</a:t>
            </a:r>
            <a:r>
              <a:rPr sz="3800" spc="-50" dirty="0">
                <a:solidFill>
                  <a:srgbClr val="000000"/>
                </a:solidFill>
              </a:rPr>
              <a:t> </a:t>
            </a:r>
            <a:r>
              <a:rPr sz="3800" spc="5" dirty="0">
                <a:solidFill>
                  <a:srgbClr val="000000"/>
                </a:solidFill>
              </a:rPr>
              <a:t>Events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0"/>
    </mc:Choice>
    <mc:Fallback xmlns="">
      <p:transition spd="slow" advTm="1038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Structural</a:t>
            </a:r>
            <a:r>
              <a:rPr spc="-15" dirty="0"/>
              <a:t> </a:t>
            </a:r>
            <a:r>
              <a:rPr spc="-10" dirty="0"/>
              <a:t>events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508" y="2045912"/>
            <a:ext cx="8819515" cy="332295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15595" marR="135255" indent="-303530">
              <a:lnSpc>
                <a:spcPct val="102299"/>
              </a:lnSpc>
              <a:spcBef>
                <a:spcPts val="65"/>
              </a:spcBef>
              <a:buFont typeface="Arial"/>
              <a:buChar char="•"/>
              <a:tabLst>
                <a:tab pos="314960" algn="l"/>
                <a:tab pos="316230" algn="l"/>
              </a:tabLst>
            </a:pPr>
            <a:r>
              <a:rPr sz="2500" spc="5" dirty="0">
                <a:latin typeface="Calibri"/>
                <a:cs typeface="Calibri"/>
              </a:rPr>
              <a:t>Structural </a:t>
            </a:r>
            <a:r>
              <a:rPr sz="2500" spc="10" dirty="0">
                <a:latin typeface="Calibri"/>
                <a:cs typeface="Calibri"/>
              </a:rPr>
              <a:t>events </a:t>
            </a:r>
            <a:r>
              <a:rPr sz="2500" spc="15" dirty="0">
                <a:latin typeface="Calibri"/>
                <a:cs typeface="Calibri"/>
              </a:rPr>
              <a:t>include </a:t>
            </a:r>
            <a:r>
              <a:rPr sz="2500" spc="10" dirty="0">
                <a:latin typeface="Calibri"/>
                <a:cs typeface="Calibri"/>
              </a:rPr>
              <a:t>deletions, duplications, </a:t>
            </a:r>
            <a:r>
              <a:rPr sz="2500" spc="5" dirty="0">
                <a:latin typeface="Calibri"/>
                <a:cs typeface="Calibri"/>
              </a:rPr>
              <a:t>translocations,  </a:t>
            </a:r>
            <a:r>
              <a:rPr sz="2500" spc="20" dirty="0">
                <a:latin typeface="Calibri"/>
                <a:cs typeface="Calibri"/>
              </a:rPr>
              <a:t>and</a:t>
            </a:r>
            <a:r>
              <a:rPr sz="2500" spc="5" dirty="0">
                <a:latin typeface="Calibri"/>
                <a:cs typeface="Calibri"/>
              </a:rPr>
              <a:t> inversions.</a:t>
            </a:r>
            <a:endParaRPr sz="25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970"/>
              </a:spcBef>
              <a:buFont typeface="Arial"/>
              <a:buChar char="•"/>
              <a:tabLst>
                <a:tab pos="314960" algn="l"/>
                <a:tab pos="316230" algn="l"/>
              </a:tabLst>
            </a:pPr>
            <a:r>
              <a:rPr sz="2500" dirty="0">
                <a:latin typeface="Calibri"/>
                <a:cs typeface="Calibri"/>
              </a:rPr>
              <a:t>Paired </a:t>
            </a:r>
            <a:r>
              <a:rPr sz="2500" spc="10" dirty="0">
                <a:latin typeface="Calibri"/>
                <a:cs typeface="Calibri"/>
              </a:rPr>
              <a:t>reads can </a:t>
            </a:r>
            <a:r>
              <a:rPr sz="2500" spc="15" dirty="0">
                <a:latin typeface="Calibri"/>
                <a:cs typeface="Calibri"/>
              </a:rPr>
              <a:t>yield evidence </a:t>
            </a:r>
            <a:r>
              <a:rPr sz="2500" spc="10" dirty="0">
                <a:latin typeface="Calibri"/>
                <a:cs typeface="Calibri"/>
              </a:rPr>
              <a:t>of </a:t>
            </a:r>
            <a:r>
              <a:rPr sz="2500" spc="5" dirty="0">
                <a:latin typeface="Calibri"/>
                <a:cs typeface="Calibri"/>
              </a:rPr>
              <a:t>structural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10" dirty="0">
                <a:latin typeface="Calibri"/>
                <a:cs typeface="Calibri"/>
              </a:rPr>
              <a:t>events.</a:t>
            </a:r>
            <a:endParaRPr sz="25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970"/>
              </a:spcBef>
              <a:buFont typeface="Arial"/>
              <a:buChar char="•"/>
              <a:tabLst>
                <a:tab pos="314960" algn="l"/>
                <a:tab pos="316230" algn="l"/>
              </a:tabLst>
            </a:pPr>
            <a:r>
              <a:rPr sz="2500" spc="15" dirty="0">
                <a:latin typeface="Calibri"/>
                <a:cs typeface="Calibri"/>
              </a:rPr>
              <a:t>Alignment </a:t>
            </a:r>
            <a:r>
              <a:rPr sz="2500" spc="10" dirty="0">
                <a:latin typeface="Calibri"/>
                <a:cs typeface="Calibri"/>
              </a:rPr>
              <a:t>coloring options </a:t>
            </a:r>
            <a:r>
              <a:rPr sz="2500" spc="15" dirty="0">
                <a:latin typeface="Calibri"/>
                <a:cs typeface="Calibri"/>
              </a:rPr>
              <a:t>help </a:t>
            </a:r>
            <a:r>
              <a:rPr sz="2500" spc="10" dirty="0">
                <a:latin typeface="Calibri"/>
                <a:cs typeface="Calibri"/>
              </a:rPr>
              <a:t>highlight </a:t>
            </a:r>
            <a:r>
              <a:rPr sz="2500" spc="15" dirty="0">
                <a:latin typeface="Calibri"/>
                <a:cs typeface="Calibri"/>
              </a:rPr>
              <a:t>these </a:t>
            </a:r>
            <a:r>
              <a:rPr sz="2500" spc="10" dirty="0">
                <a:latin typeface="Calibri"/>
                <a:cs typeface="Calibri"/>
              </a:rPr>
              <a:t>events </a:t>
            </a:r>
            <a:r>
              <a:rPr sz="2500" spc="20" dirty="0">
                <a:latin typeface="Calibri"/>
                <a:cs typeface="Calibri"/>
              </a:rPr>
              <a:t>based</a:t>
            </a:r>
            <a:r>
              <a:rPr sz="2500" spc="-40" dirty="0">
                <a:latin typeface="Calibri"/>
                <a:cs typeface="Calibri"/>
              </a:rPr>
              <a:t> </a:t>
            </a:r>
            <a:r>
              <a:rPr sz="2500" spc="15" dirty="0">
                <a:latin typeface="Calibri"/>
                <a:cs typeface="Calibri"/>
              </a:rPr>
              <a:t>on:</a:t>
            </a:r>
            <a:endParaRPr sz="2500">
              <a:latin typeface="Calibri"/>
              <a:cs typeface="Calibri"/>
            </a:endParaRPr>
          </a:p>
          <a:p>
            <a:pPr marL="860425" lvl="1" indent="-363855">
              <a:lnSpc>
                <a:spcPct val="100000"/>
              </a:lnSpc>
              <a:spcBef>
                <a:spcPts val="1975"/>
              </a:spcBef>
              <a:buFont typeface="Arial"/>
              <a:buChar char="•"/>
              <a:tabLst>
                <a:tab pos="860425" algn="l"/>
                <a:tab pos="861060" algn="l"/>
              </a:tabLst>
            </a:pPr>
            <a:r>
              <a:rPr sz="2500" dirty="0">
                <a:latin typeface="Calibri"/>
                <a:cs typeface="Calibri"/>
              </a:rPr>
              <a:t>Inferred </a:t>
            </a:r>
            <a:r>
              <a:rPr sz="2500" spc="15" dirty="0">
                <a:latin typeface="Calibri"/>
                <a:cs typeface="Calibri"/>
              </a:rPr>
              <a:t>insert </a:t>
            </a:r>
            <a:r>
              <a:rPr sz="2500" spc="-5" dirty="0">
                <a:latin typeface="Calibri"/>
                <a:cs typeface="Calibri"/>
              </a:rPr>
              <a:t>size </a:t>
            </a:r>
            <a:r>
              <a:rPr sz="2500" spc="5" dirty="0">
                <a:latin typeface="Calibri"/>
                <a:cs typeface="Calibri"/>
              </a:rPr>
              <a:t>(template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10" dirty="0">
                <a:latin typeface="Calibri"/>
                <a:cs typeface="Calibri"/>
              </a:rPr>
              <a:t>length)</a:t>
            </a:r>
            <a:endParaRPr sz="2500">
              <a:latin typeface="Calibri"/>
              <a:cs typeface="Calibri"/>
            </a:endParaRPr>
          </a:p>
          <a:p>
            <a:pPr marL="860425" lvl="1" indent="-363855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860425" algn="l"/>
                <a:tab pos="861060" algn="l"/>
              </a:tabLst>
            </a:pPr>
            <a:r>
              <a:rPr sz="2500" dirty="0">
                <a:latin typeface="Calibri"/>
                <a:cs typeface="Calibri"/>
              </a:rPr>
              <a:t>Pair </a:t>
            </a:r>
            <a:r>
              <a:rPr sz="2500" spc="5" dirty="0">
                <a:latin typeface="Calibri"/>
                <a:cs typeface="Calibri"/>
              </a:rPr>
              <a:t>orientation (relative </a:t>
            </a:r>
            <a:r>
              <a:rPr sz="2500" dirty="0">
                <a:latin typeface="Calibri"/>
                <a:cs typeface="Calibri"/>
              </a:rPr>
              <a:t>strand </a:t>
            </a:r>
            <a:r>
              <a:rPr sz="2500" spc="10" dirty="0">
                <a:latin typeface="Calibri"/>
                <a:cs typeface="Calibri"/>
              </a:rPr>
              <a:t>of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15" dirty="0">
                <a:latin typeface="Calibri"/>
                <a:cs typeface="Calibri"/>
              </a:rPr>
              <a:t>pair)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3"/>
    </mc:Choice>
    <mc:Fallback xmlns="">
      <p:transition spd="slow" advTm="2290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5514" y="401399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13" y="0"/>
                </a:lnTo>
              </a:path>
            </a:pathLst>
          </a:custGeom>
          <a:ln w="82396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4293" y="4013999"/>
            <a:ext cx="1611630" cy="0"/>
          </a:xfrm>
          <a:custGeom>
            <a:avLst/>
            <a:gdLst/>
            <a:ahLst/>
            <a:cxnLst/>
            <a:rect l="l" t="t" r="r" b="b"/>
            <a:pathLst>
              <a:path w="1611629">
                <a:moveTo>
                  <a:pt x="0" y="0"/>
                </a:moveTo>
                <a:lnTo>
                  <a:pt x="1611221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3806" y="1872802"/>
            <a:ext cx="7091045" cy="323850"/>
          </a:xfrm>
          <a:custGeom>
            <a:avLst/>
            <a:gdLst/>
            <a:ahLst/>
            <a:cxnLst/>
            <a:rect l="l" t="t" r="r" b="b"/>
            <a:pathLst>
              <a:path w="7091045" h="323850">
                <a:moveTo>
                  <a:pt x="20582" y="323415"/>
                </a:moveTo>
                <a:lnTo>
                  <a:pt x="3517" y="317625"/>
                </a:lnTo>
                <a:lnTo>
                  <a:pt x="0" y="307413"/>
                </a:lnTo>
                <a:lnTo>
                  <a:pt x="23575" y="288358"/>
                </a:lnTo>
                <a:lnTo>
                  <a:pt x="87792" y="256037"/>
                </a:lnTo>
                <a:lnTo>
                  <a:pt x="115856" y="242282"/>
                </a:lnTo>
                <a:lnTo>
                  <a:pt x="148809" y="224646"/>
                </a:lnTo>
                <a:lnTo>
                  <a:pt x="186122" y="203927"/>
                </a:lnTo>
                <a:lnTo>
                  <a:pt x="227266" y="180919"/>
                </a:lnTo>
                <a:lnTo>
                  <a:pt x="271711" y="156418"/>
                </a:lnTo>
                <a:lnTo>
                  <a:pt x="318929" y="131220"/>
                </a:lnTo>
                <a:lnTo>
                  <a:pt x="368391" y="106120"/>
                </a:lnTo>
                <a:lnTo>
                  <a:pt x="419567" y="81914"/>
                </a:lnTo>
                <a:lnTo>
                  <a:pt x="471929" y="59398"/>
                </a:lnTo>
                <a:lnTo>
                  <a:pt x="524947" y="39366"/>
                </a:lnTo>
                <a:lnTo>
                  <a:pt x="578093" y="22615"/>
                </a:lnTo>
                <a:lnTo>
                  <a:pt x="630836" y="9939"/>
                </a:lnTo>
                <a:lnTo>
                  <a:pt x="682649" y="2136"/>
                </a:lnTo>
                <a:lnTo>
                  <a:pt x="733003" y="0"/>
                </a:lnTo>
                <a:lnTo>
                  <a:pt x="773580" y="3370"/>
                </a:lnTo>
                <a:lnTo>
                  <a:pt x="813947" y="11486"/>
                </a:lnTo>
                <a:lnTo>
                  <a:pt x="854218" y="23731"/>
                </a:lnTo>
                <a:lnTo>
                  <a:pt x="894508" y="39485"/>
                </a:lnTo>
                <a:lnTo>
                  <a:pt x="934932" y="58134"/>
                </a:lnTo>
                <a:lnTo>
                  <a:pt x="975605" y="79059"/>
                </a:lnTo>
                <a:lnTo>
                  <a:pt x="1016643" y="101644"/>
                </a:lnTo>
                <a:lnTo>
                  <a:pt x="1058158" y="125271"/>
                </a:lnTo>
                <a:lnTo>
                  <a:pt x="1100268" y="149323"/>
                </a:lnTo>
                <a:lnTo>
                  <a:pt x="1143086" y="173183"/>
                </a:lnTo>
                <a:lnTo>
                  <a:pt x="1186728" y="196234"/>
                </a:lnTo>
                <a:lnTo>
                  <a:pt x="1231308" y="217859"/>
                </a:lnTo>
                <a:lnTo>
                  <a:pt x="1276941" y="237440"/>
                </a:lnTo>
                <a:lnTo>
                  <a:pt x="1323743" y="254361"/>
                </a:lnTo>
                <a:lnTo>
                  <a:pt x="1371828" y="268004"/>
                </a:lnTo>
                <a:lnTo>
                  <a:pt x="1421311" y="277752"/>
                </a:lnTo>
                <a:lnTo>
                  <a:pt x="1472307" y="282988"/>
                </a:lnTo>
                <a:lnTo>
                  <a:pt x="1515148" y="283798"/>
                </a:lnTo>
                <a:lnTo>
                  <a:pt x="1559700" y="281913"/>
                </a:lnTo>
                <a:lnTo>
                  <a:pt x="1605785" y="277606"/>
                </a:lnTo>
                <a:lnTo>
                  <a:pt x="1653225" y="271147"/>
                </a:lnTo>
                <a:lnTo>
                  <a:pt x="1701839" y="262806"/>
                </a:lnTo>
                <a:lnTo>
                  <a:pt x="1751452" y="252855"/>
                </a:lnTo>
                <a:lnTo>
                  <a:pt x="1801882" y="241564"/>
                </a:lnTo>
                <a:lnTo>
                  <a:pt x="1852953" y="229202"/>
                </a:lnTo>
                <a:lnTo>
                  <a:pt x="1904485" y="216043"/>
                </a:lnTo>
                <a:lnTo>
                  <a:pt x="1956301" y="202354"/>
                </a:lnTo>
                <a:lnTo>
                  <a:pt x="2008221" y="188409"/>
                </a:lnTo>
                <a:lnTo>
                  <a:pt x="2060066" y="174476"/>
                </a:lnTo>
                <a:lnTo>
                  <a:pt x="2111660" y="160827"/>
                </a:lnTo>
                <a:lnTo>
                  <a:pt x="2162822" y="147733"/>
                </a:lnTo>
                <a:lnTo>
                  <a:pt x="2213375" y="135464"/>
                </a:lnTo>
                <a:lnTo>
                  <a:pt x="2263139" y="124290"/>
                </a:lnTo>
                <a:lnTo>
                  <a:pt x="2311937" y="114482"/>
                </a:lnTo>
                <a:lnTo>
                  <a:pt x="2359589" y="106312"/>
                </a:lnTo>
                <a:lnTo>
                  <a:pt x="2405918" y="100049"/>
                </a:lnTo>
                <a:lnTo>
                  <a:pt x="2450745" y="95965"/>
                </a:lnTo>
                <a:lnTo>
                  <a:pt x="2493891" y="94329"/>
                </a:lnTo>
                <a:lnTo>
                  <a:pt x="2544321" y="95769"/>
                </a:lnTo>
                <a:lnTo>
                  <a:pt x="2591560" y="100580"/>
                </a:lnTo>
                <a:lnTo>
                  <a:pt x="2636094" y="108309"/>
                </a:lnTo>
                <a:lnTo>
                  <a:pt x="2678406" y="118505"/>
                </a:lnTo>
                <a:lnTo>
                  <a:pt x="2718980" y="130713"/>
                </a:lnTo>
                <a:lnTo>
                  <a:pt x="2758302" y="144482"/>
                </a:lnTo>
                <a:lnTo>
                  <a:pt x="2796855" y="159359"/>
                </a:lnTo>
                <a:lnTo>
                  <a:pt x="2835123" y="174892"/>
                </a:lnTo>
                <a:lnTo>
                  <a:pt x="2873591" y="190628"/>
                </a:lnTo>
                <a:lnTo>
                  <a:pt x="2912743" y="206114"/>
                </a:lnTo>
                <a:lnTo>
                  <a:pt x="2953063" y="220898"/>
                </a:lnTo>
                <a:lnTo>
                  <a:pt x="2995036" y="234527"/>
                </a:lnTo>
                <a:lnTo>
                  <a:pt x="3039145" y="246549"/>
                </a:lnTo>
                <a:lnTo>
                  <a:pt x="3085876" y="256511"/>
                </a:lnTo>
                <a:lnTo>
                  <a:pt x="3135712" y="263961"/>
                </a:lnTo>
                <a:lnTo>
                  <a:pt x="3189137" y="268446"/>
                </a:lnTo>
                <a:lnTo>
                  <a:pt x="3246637" y="269513"/>
                </a:lnTo>
                <a:lnTo>
                  <a:pt x="3286574" y="268169"/>
                </a:lnTo>
                <a:lnTo>
                  <a:pt x="3328237" y="265262"/>
                </a:lnTo>
                <a:lnTo>
                  <a:pt x="3371501" y="260923"/>
                </a:lnTo>
                <a:lnTo>
                  <a:pt x="3416242" y="255283"/>
                </a:lnTo>
                <a:lnTo>
                  <a:pt x="3462337" y="248473"/>
                </a:lnTo>
                <a:lnTo>
                  <a:pt x="3509662" y="240623"/>
                </a:lnTo>
                <a:lnTo>
                  <a:pt x="3558093" y="231866"/>
                </a:lnTo>
                <a:lnTo>
                  <a:pt x="3607506" y="222333"/>
                </a:lnTo>
                <a:lnTo>
                  <a:pt x="3657777" y="212154"/>
                </a:lnTo>
                <a:lnTo>
                  <a:pt x="3708782" y="201460"/>
                </a:lnTo>
                <a:lnTo>
                  <a:pt x="3760398" y="190383"/>
                </a:lnTo>
                <a:lnTo>
                  <a:pt x="3812500" y="179054"/>
                </a:lnTo>
                <a:lnTo>
                  <a:pt x="3864964" y="167603"/>
                </a:lnTo>
                <a:lnTo>
                  <a:pt x="3917667" y="156163"/>
                </a:lnTo>
                <a:lnTo>
                  <a:pt x="3970485" y="144864"/>
                </a:lnTo>
                <a:lnTo>
                  <a:pt x="4023293" y="133836"/>
                </a:lnTo>
                <a:lnTo>
                  <a:pt x="4075969" y="123212"/>
                </a:lnTo>
                <a:lnTo>
                  <a:pt x="4128387" y="113123"/>
                </a:lnTo>
                <a:lnTo>
                  <a:pt x="4180425" y="103699"/>
                </a:lnTo>
                <a:lnTo>
                  <a:pt x="4231957" y="95072"/>
                </a:lnTo>
                <a:lnTo>
                  <a:pt x="4282862" y="87372"/>
                </a:lnTo>
                <a:lnTo>
                  <a:pt x="4333013" y="80731"/>
                </a:lnTo>
                <a:lnTo>
                  <a:pt x="4382289" y="75280"/>
                </a:lnTo>
                <a:lnTo>
                  <a:pt x="4430563" y="71150"/>
                </a:lnTo>
                <a:lnTo>
                  <a:pt x="4477714" y="68472"/>
                </a:lnTo>
                <a:lnTo>
                  <a:pt x="4523617" y="67378"/>
                </a:lnTo>
                <a:lnTo>
                  <a:pt x="4576698" y="68179"/>
                </a:lnTo>
                <a:lnTo>
                  <a:pt x="4629051" y="71063"/>
                </a:lnTo>
                <a:lnTo>
                  <a:pt x="4680725" y="75827"/>
                </a:lnTo>
                <a:lnTo>
                  <a:pt x="4731769" y="82271"/>
                </a:lnTo>
                <a:lnTo>
                  <a:pt x="4782232" y="90192"/>
                </a:lnTo>
                <a:lnTo>
                  <a:pt x="4832164" y="99391"/>
                </a:lnTo>
                <a:lnTo>
                  <a:pt x="4881614" y="109666"/>
                </a:lnTo>
                <a:lnTo>
                  <a:pt x="4930630" y="120815"/>
                </a:lnTo>
                <a:lnTo>
                  <a:pt x="4979263" y="132637"/>
                </a:lnTo>
                <a:lnTo>
                  <a:pt x="5027561" y="144931"/>
                </a:lnTo>
                <a:lnTo>
                  <a:pt x="5075574" y="157496"/>
                </a:lnTo>
                <a:lnTo>
                  <a:pt x="5123351" y="170131"/>
                </a:lnTo>
                <a:lnTo>
                  <a:pt x="5170941" y="182634"/>
                </a:lnTo>
                <a:lnTo>
                  <a:pt x="5218394" y="194804"/>
                </a:lnTo>
                <a:lnTo>
                  <a:pt x="5265758" y="206440"/>
                </a:lnTo>
                <a:lnTo>
                  <a:pt x="5313083" y="217341"/>
                </a:lnTo>
                <a:lnTo>
                  <a:pt x="5360418" y="227306"/>
                </a:lnTo>
                <a:lnTo>
                  <a:pt x="5407812" y="236132"/>
                </a:lnTo>
                <a:lnTo>
                  <a:pt x="5455315" y="243620"/>
                </a:lnTo>
                <a:lnTo>
                  <a:pt x="5502976" y="249567"/>
                </a:lnTo>
                <a:lnTo>
                  <a:pt x="5550844" y="253774"/>
                </a:lnTo>
                <a:lnTo>
                  <a:pt x="5598968" y="256037"/>
                </a:lnTo>
                <a:lnTo>
                  <a:pt x="5650129" y="256372"/>
                </a:lnTo>
                <a:lnTo>
                  <a:pt x="5702352" y="254926"/>
                </a:lnTo>
                <a:lnTo>
                  <a:pt x="5755451" y="251873"/>
                </a:lnTo>
                <a:lnTo>
                  <a:pt x="5809237" y="247388"/>
                </a:lnTo>
                <a:lnTo>
                  <a:pt x="5863524" y="241646"/>
                </a:lnTo>
                <a:lnTo>
                  <a:pt x="5918125" y="234822"/>
                </a:lnTo>
                <a:lnTo>
                  <a:pt x="5972852" y="227090"/>
                </a:lnTo>
                <a:lnTo>
                  <a:pt x="6027518" y="218624"/>
                </a:lnTo>
                <a:lnTo>
                  <a:pt x="6081936" y="209599"/>
                </a:lnTo>
                <a:lnTo>
                  <a:pt x="6135918" y="200191"/>
                </a:lnTo>
                <a:lnTo>
                  <a:pt x="6189278" y="190573"/>
                </a:lnTo>
                <a:lnTo>
                  <a:pt x="6241828" y="180919"/>
                </a:lnTo>
                <a:lnTo>
                  <a:pt x="6293381" y="171406"/>
                </a:lnTo>
                <a:lnTo>
                  <a:pt x="6343749" y="162207"/>
                </a:lnTo>
                <a:lnTo>
                  <a:pt x="6392745" y="153497"/>
                </a:lnTo>
                <a:lnTo>
                  <a:pt x="6440183" y="145450"/>
                </a:lnTo>
                <a:lnTo>
                  <a:pt x="6485875" y="138241"/>
                </a:lnTo>
                <a:lnTo>
                  <a:pt x="6529633" y="132045"/>
                </a:lnTo>
                <a:lnTo>
                  <a:pt x="6571271" y="127037"/>
                </a:lnTo>
                <a:lnTo>
                  <a:pt x="6610601" y="123390"/>
                </a:lnTo>
                <a:lnTo>
                  <a:pt x="6647436" y="121280"/>
                </a:lnTo>
                <a:lnTo>
                  <a:pt x="6821655" y="130124"/>
                </a:lnTo>
                <a:lnTo>
                  <a:pt x="6962480" y="158338"/>
                </a:lnTo>
                <a:lnTo>
                  <a:pt x="7056678" y="188238"/>
                </a:lnTo>
                <a:lnTo>
                  <a:pt x="7091018" y="202134"/>
                </a:lnTo>
              </a:path>
            </a:pathLst>
          </a:custGeom>
          <a:ln w="80715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3761" y="2913667"/>
            <a:ext cx="1428115" cy="207010"/>
          </a:xfrm>
          <a:custGeom>
            <a:avLst/>
            <a:gdLst/>
            <a:ahLst/>
            <a:cxnLst/>
            <a:rect l="l" t="t" r="r" b="b"/>
            <a:pathLst>
              <a:path w="1428114" h="207010">
                <a:moveTo>
                  <a:pt x="0" y="160632"/>
                </a:moveTo>
                <a:lnTo>
                  <a:pt x="50600" y="142975"/>
                </a:lnTo>
                <a:lnTo>
                  <a:pt x="101179" y="125508"/>
                </a:lnTo>
                <a:lnTo>
                  <a:pt x="151714" y="108422"/>
                </a:lnTo>
                <a:lnTo>
                  <a:pt x="202183" y="91906"/>
                </a:lnTo>
                <a:lnTo>
                  <a:pt x="252564" y="76152"/>
                </a:lnTo>
                <a:lnTo>
                  <a:pt x="302835" y="61349"/>
                </a:lnTo>
                <a:lnTo>
                  <a:pt x="352973" y="47687"/>
                </a:lnTo>
                <a:lnTo>
                  <a:pt x="402958" y="35357"/>
                </a:lnTo>
                <a:lnTo>
                  <a:pt x="452766" y="24550"/>
                </a:lnTo>
                <a:lnTo>
                  <a:pt x="502376" y="15454"/>
                </a:lnTo>
                <a:lnTo>
                  <a:pt x="551766" y="8261"/>
                </a:lnTo>
                <a:lnTo>
                  <a:pt x="600913" y="3161"/>
                </a:lnTo>
                <a:lnTo>
                  <a:pt x="649796" y="343"/>
                </a:lnTo>
                <a:lnTo>
                  <a:pt x="698393" y="0"/>
                </a:lnTo>
                <a:lnTo>
                  <a:pt x="748072" y="3080"/>
                </a:lnTo>
                <a:lnTo>
                  <a:pt x="799808" y="10029"/>
                </a:lnTo>
                <a:lnTo>
                  <a:pt x="852982" y="20276"/>
                </a:lnTo>
                <a:lnTo>
                  <a:pt x="906979" y="33250"/>
                </a:lnTo>
                <a:lnTo>
                  <a:pt x="961181" y="48380"/>
                </a:lnTo>
                <a:lnTo>
                  <a:pt x="1014972" y="65095"/>
                </a:lnTo>
                <a:lnTo>
                  <a:pt x="1067735" y="82825"/>
                </a:lnTo>
                <a:lnTo>
                  <a:pt x="1118854" y="100999"/>
                </a:lnTo>
                <a:lnTo>
                  <a:pt x="1167711" y="119047"/>
                </a:lnTo>
                <a:lnTo>
                  <a:pt x="1213691" y="136396"/>
                </a:lnTo>
                <a:lnTo>
                  <a:pt x="1256175" y="152478"/>
                </a:lnTo>
                <a:lnTo>
                  <a:pt x="1294549" y="166720"/>
                </a:lnTo>
                <a:lnTo>
                  <a:pt x="1328194" y="178552"/>
                </a:lnTo>
                <a:lnTo>
                  <a:pt x="1356494" y="187404"/>
                </a:lnTo>
                <a:lnTo>
                  <a:pt x="1414938" y="203613"/>
                </a:lnTo>
                <a:lnTo>
                  <a:pt x="1427844" y="206646"/>
                </a:lnTo>
                <a:lnTo>
                  <a:pt x="1418505" y="203404"/>
                </a:lnTo>
                <a:lnTo>
                  <a:pt x="1410216" y="20079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5432" y="2998329"/>
            <a:ext cx="1505585" cy="175260"/>
          </a:xfrm>
          <a:custGeom>
            <a:avLst/>
            <a:gdLst/>
            <a:ahLst/>
            <a:cxnLst/>
            <a:rect l="l" t="t" r="r" b="b"/>
            <a:pathLst>
              <a:path w="1505584" h="175260">
                <a:moveTo>
                  <a:pt x="0" y="53646"/>
                </a:moveTo>
                <a:lnTo>
                  <a:pt x="45516" y="68571"/>
                </a:lnTo>
                <a:lnTo>
                  <a:pt x="91179" y="83295"/>
                </a:lnTo>
                <a:lnTo>
                  <a:pt x="137136" y="97616"/>
                </a:lnTo>
                <a:lnTo>
                  <a:pt x="183533" y="111333"/>
                </a:lnTo>
                <a:lnTo>
                  <a:pt x="230518" y="124244"/>
                </a:lnTo>
                <a:lnTo>
                  <a:pt x="278237" y="136148"/>
                </a:lnTo>
                <a:lnTo>
                  <a:pt x="326837" y="146843"/>
                </a:lnTo>
                <a:lnTo>
                  <a:pt x="376465" y="156128"/>
                </a:lnTo>
                <a:lnTo>
                  <a:pt x="427267" y="163802"/>
                </a:lnTo>
                <a:lnTo>
                  <a:pt x="479391" y="169662"/>
                </a:lnTo>
                <a:lnTo>
                  <a:pt x="532983" y="173508"/>
                </a:lnTo>
                <a:lnTo>
                  <a:pt x="588190" y="175138"/>
                </a:lnTo>
                <a:lnTo>
                  <a:pt x="645160" y="174350"/>
                </a:lnTo>
                <a:lnTo>
                  <a:pt x="885415" y="143336"/>
                </a:lnTo>
                <a:lnTo>
                  <a:pt x="1169352" y="83822"/>
                </a:lnTo>
                <a:lnTo>
                  <a:pt x="1406247" y="25984"/>
                </a:lnTo>
                <a:lnTo>
                  <a:pt x="1505373" y="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5047" y="2917823"/>
            <a:ext cx="1760855" cy="309245"/>
          </a:xfrm>
          <a:custGeom>
            <a:avLst/>
            <a:gdLst/>
            <a:ahLst/>
            <a:cxnLst/>
            <a:rect l="l" t="t" r="r" b="b"/>
            <a:pathLst>
              <a:path w="1760854" h="309244">
                <a:moveTo>
                  <a:pt x="0" y="255483"/>
                </a:moveTo>
                <a:lnTo>
                  <a:pt x="51995" y="236634"/>
                </a:lnTo>
                <a:lnTo>
                  <a:pt x="103945" y="217876"/>
                </a:lnTo>
                <a:lnTo>
                  <a:pt x="155803" y="199301"/>
                </a:lnTo>
                <a:lnTo>
                  <a:pt x="207525" y="181000"/>
                </a:lnTo>
                <a:lnTo>
                  <a:pt x="259063" y="163064"/>
                </a:lnTo>
                <a:lnTo>
                  <a:pt x="310373" y="145585"/>
                </a:lnTo>
                <a:lnTo>
                  <a:pt x="361409" y="128654"/>
                </a:lnTo>
                <a:lnTo>
                  <a:pt x="412124" y="112363"/>
                </a:lnTo>
                <a:lnTo>
                  <a:pt x="462474" y="96803"/>
                </a:lnTo>
                <a:lnTo>
                  <a:pt x="512412" y="82064"/>
                </a:lnTo>
                <a:lnTo>
                  <a:pt x="561893" y="68240"/>
                </a:lnTo>
                <a:lnTo>
                  <a:pt x="610872" y="55420"/>
                </a:lnTo>
                <a:lnTo>
                  <a:pt x="659301" y="43696"/>
                </a:lnTo>
                <a:lnTo>
                  <a:pt x="707137" y="33160"/>
                </a:lnTo>
                <a:lnTo>
                  <a:pt x="754332" y="23903"/>
                </a:lnTo>
                <a:lnTo>
                  <a:pt x="800842" y="16017"/>
                </a:lnTo>
                <a:lnTo>
                  <a:pt x="846620" y="9591"/>
                </a:lnTo>
                <a:lnTo>
                  <a:pt x="891621" y="4719"/>
                </a:lnTo>
                <a:lnTo>
                  <a:pt x="935799" y="1492"/>
                </a:lnTo>
                <a:lnTo>
                  <a:pt x="979108" y="0"/>
                </a:lnTo>
                <a:lnTo>
                  <a:pt x="1021503" y="335"/>
                </a:lnTo>
                <a:lnTo>
                  <a:pt x="1260813" y="52372"/>
                </a:lnTo>
                <a:lnTo>
                  <a:pt x="1501173" y="158124"/>
                </a:lnTo>
                <a:lnTo>
                  <a:pt x="1686509" y="262198"/>
                </a:lnTo>
                <a:lnTo>
                  <a:pt x="1760749" y="309199"/>
                </a:lnTo>
              </a:path>
            </a:pathLst>
          </a:custGeom>
          <a:ln w="80713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3965" y="401399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7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3960" y="4013999"/>
            <a:ext cx="1424940" cy="0"/>
          </a:xfrm>
          <a:custGeom>
            <a:avLst/>
            <a:gdLst/>
            <a:ahLst/>
            <a:cxnLst/>
            <a:rect l="l" t="t" r="r" b="b"/>
            <a:pathLst>
              <a:path w="1424940">
                <a:moveTo>
                  <a:pt x="0" y="0"/>
                </a:moveTo>
                <a:lnTo>
                  <a:pt x="1424657" y="0"/>
                </a:lnTo>
              </a:path>
            </a:pathLst>
          </a:custGeom>
          <a:ln w="82397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3805" y="36769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4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0" y="80714"/>
                </a:lnTo>
                <a:lnTo>
                  <a:pt x="277676" y="80714"/>
                </a:lnTo>
                <a:lnTo>
                  <a:pt x="436150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5807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1796" y="367858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8" y="0"/>
                </a:moveTo>
                <a:lnTo>
                  <a:pt x="277676" y="80716"/>
                </a:lnTo>
                <a:lnTo>
                  <a:pt x="258" y="80716"/>
                </a:lnTo>
                <a:lnTo>
                  <a:pt x="0" y="160533"/>
                </a:lnTo>
                <a:lnTo>
                  <a:pt x="277416" y="161430"/>
                </a:lnTo>
                <a:lnTo>
                  <a:pt x="277155" y="242145"/>
                </a:lnTo>
                <a:lnTo>
                  <a:pt x="519480" y="121856"/>
                </a:lnTo>
                <a:lnTo>
                  <a:pt x="437932" y="80716"/>
                </a:lnTo>
                <a:lnTo>
                  <a:pt x="277676" y="80716"/>
                </a:lnTo>
                <a:lnTo>
                  <a:pt x="436150" y="79816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6770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3471" y="3675221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6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8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76509" y="414258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6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4" y="161429"/>
                </a:lnTo>
                <a:lnTo>
                  <a:pt x="519222" y="161429"/>
                </a:lnTo>
                <a:lnTo>
                  <a:pt x="519480" y="81612"/>
                </a:lnTo>
                <a:lnTo>
                  <a:pt x="242064" y="80714"/>
                </a:lnTo>
                <a:lnTo>
                  <a:pt x="242326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4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2000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1672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7798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1667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68975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93116" y="4975859"/>
            <a:ext cx="7096759" cy="375285"/>
          </a:xfrm>
          <a:custGeom>
            <a:avLst/>
            <a:gdLst/>
            <a:ahLst/>
            <a:cxnLst/>
            <a:rect l="l" t="t" r="r" b="b"/>
            <a:pathLst>
              <a:path w="7096759" h="375285">
                <a:moveTo>
                  <a:pt x="7034314" y="0"/>
                </a:moveTo>
                <a:lnTo>
                  <a:pt x="62445" y="0"/>
                </a:lnTo>
                <a:lnTo>
                  <a:pt x="38139" y="4911"/>
                </a:lnTo>
                <a:lnTo>
                  <a:pt x="18289" y="18306"/>
                </a:lnTo>
                <a:lnTo>
                  <a:pt x="4907" y="38172"/>
                </a:lnTo>
                <a:lnTo>
                  <a:pt x="0" y="62500"/>
                </a:lnTo>
                <a:lnTo>
                  <a:pt x="0" y="312489"/>
                </a:lnTo>
                <a:lnTo>
                  <a:pt x="4907" y="336818"/>
                </a:lnTo>
                <a:lnTo>
                  <a:pt x="18289" y="356684"/>
                </a:lnTo>
                <a:lnTo>
                  <a:pt x="38139" y="370078"/>
                </a:lnTo>
                <a:lnTo>
                  <a:pt x="62445" y="374990"/>
                </a:lnTo>
                <a:lnTo>
                  <a:pt x="7034314" y="374990"/>
                </a:lnTo>
                <a:lnTo>
                  <a:pt x="7058620" y="370078"/>
                </a:lnTo>
                <a:lnTo>
                  <a:pt x="7078470" y="356684"/>
                </a:lnTo>
                <a:lnTo>
                  <a:pt x="7091852" y="336818"/>
                </a:lnTo>
                <a:lnTo>
                  <a:pt x="7096760" y="312489"/>
                </a:lnTo>
                <a:lnTo>
                  <a:pt x="7096760" y="62500"/>
                </a:lnTo>
                <a:lnTo>
                  <a:pt x="7091852" y="38172"/>
                </a:lnTo>
                <a:lnTo>
                  <a:pt x="7078470" y="18306"/>
                </a:lnTo>
                <a:lnTo>
                  <a:pt x="7058620" y="4911"/>
                </a:lnTo>
                <a:lnTo>
                  <a:pt x="7034314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4034" y="1776619"/>
            <a:ext cx="1570990" cy="38855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450850">
              <a:lnSpc>
                <a:spcPct val="102299"/>
              </a:lnSpc>
              <a:spcBef>
                <a:spcPts val="65"/>
              </a:spcBef>
            </a:pPr>
            <a:r>
              <a:rPr sz="2500" b="1" spc="20" dirty="0">
                <a:latin typeface="Chalkboard"/>
                <a:cs typeface="Chalkboard"/>
              </a:rPr>
              <a:t>DNA</a:t>
            </a:r>
            <a:r>
              <a:rPr sz="2500" b="1" spc="-50" dirty="0">
                <a:latin typeface="Chalkboard"/>
                <a:cs typeface="Chalkboard"/>
              </a:rPr>
              <a:t> </a:t>
            </a:r>
            <a:r>
              <a:rPr sz="2500" b="1" spc="35" dirty="0">
                <a:latin typeface="Chalkboard"/>
                <a:cs typeface="Chalkboard"/>
              </a:rPr>
              <a:t>or  </a:t>
            </a:r>
            <a:r>
              <a:rPr sz="2500" b="1" spc="20" dirty="0">
                <a:latin typeface="Chalkboard"/>
                <a:cs typeface="Chalkboard"/>
              </a:rPr>
              <a:t>cDNA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halkboard"/>
              <a:cs typeface="Chalkboard"/>
            </a:endParaRPr>
          </a:p>
          <a:p>
            <a:pPr marL="12700">
              <a:lnSpc>
                <a:spcPct val="100000"/>
              </a:lnSpc>
            </a:pPr>
            <a:r>
              <a:rPr sz="2500" b="1" spc="-10" dirty="0">
                <a:latin typeface="Chalkboard"/>
                <a:cs typeface="Chalkboard"/>
              </a:rPr>
              <a:t>fragment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halkboard"/>
              <a:cs typeface="Chalkboard"/>
            </a:endParaRPr>
          </a:p>
          <a:p>
            <a:pPr marL="12700" marR="5080">
              <a:lnSpc>
                <a:spcPct val="102299"/>
              </a:lnSpc>
            </a:pPr>
            <a:r>
              <a:rPr sz="2500" b="1" spc="25" dirty="0">
                <a:latin typeface="Chalkboard"/>
                <a:cs typeface="Chalkboard"/>
              </a:rPr>
              <a:t>read</a:t>
            </a:r>
            <a:r>
              <a:rPr sz="2500" b="1" spc="-55" dirty="0">
                <a:latin typeface="Chalkboard"/>
                <a:cs typeface="Chalkboard"/>
              </a:rPr>
              <a:t> </a:t>
            </a:r>
            <a:r>
              <a:rPr sz="2500" b="1" spc="25" dirty="0">
                <a:latin typeface="Chalkboard"/>
                <a:cs typeface="Chalkboard"/>
              </a:rPr>
              <a:t>from  </a:t>
            </a:r>
            <a:r>
              <a:rPr sz="2500" b="1" dirty="0">
                <a:latin typeface="Chalkboard"/>
                <a:cs typeface="Chalkboard"/>
              </a:rPr>
              <a:t>each</a:t>
            </a:r>
            <a:r>
              <a:rPr sz="2500" b="1" spc="-5" dirty="0">
                <a:latin typeface="Chalkboard"/>
                <a:cs typeface="Chalkboard"/>
              </a:rPr>
              <a:t> </a:t>
            </a:r>
            <a:r>
              <a:rPr sz="2500" b="1" spc="55" dirty="0">
                <a:latin typeface="Chalkboard"/>
                <a:cs typeface="Chalkboard"/>
              </a:rPr>
              <a:t>end</a:t>
            </a:r>
            <a:endParaRPr sz="2500">
              <a:latin typeface="Chalkboard"/>
              <a:cs typeface="Chalkboard"/>
            </a:endParaRPr>
          </a:p>
          <a:p>
            <a:pPr marL="12700" marR="91440">
              <a:lnSpc>
                <a:spcPct val="102299"/>
              </a:lnSpc>
              <a:spcBef>
                <a:spcPts val="2875"/>
              </a:spcBef>
            </a:pPr>
            <a:r>
              <a:rPr sz="2500" b="1" spc="-5" dirty="0">
                <a:latin typeface="Chalkboard"/>
                <a:cs typeface="Chalkboard"/>
              </a:rPr>
              <a:t>align </a:t>
            </a:r>
            <a:r>
              <a:rPr sz="2500" b="1" spc="-95" dirty="0">
                <a:latin typeface="Chalkboard"/>
                <a:cs typeface="Chalkboard"/>
              </a:rPr>
              <a:t>to  </a:t>
            </a: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Paired-end</a:t>
            </a:r>
            <a:r>
              <a:rPr spc="-25" dirty="0"/>
              <a:t> </a:t>
            </a:r>
            <a:r>
              <a:rPr spc="-15" dirty="0"/>
              <a:t>sequencing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2"/>
    </mc:Choice>
    <mc:Fallback xmlns="">
      <p:transition spd="slow" advTm="230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10C1ADA-3614-D489-1C51-708D118092FE}"/>
              </a:ext>
            </a:extLst>
          </p:cNvPr>
          <p:cNvGrpSpPr/>
          <p:nvPr/>
        </p:nvGrpSpPr>
        <p:grpSpPr>
          <a:xfrm>
            <a:off x="62229" y="1905000"/>
            <a:ext cx="3254464" cy="2339358"/>
            <a:chOff x="6616045" y="685800"/>
            <a:chExt cx="3254462" cy="2339357"/>
          </a:xfrm>
        </p:grpSpPr>
        <p:sp>
          <p:nvSpPr>
            <p:cNvPr id="3" name="object 3"/>
            <p:cNvSpPr/>
            <p:nvPr/>
          </p:nvSpPr>
          <p:spPr>
            <a:xfrm>
              <a:off x="6616045" y="998901"/>
              <a:ext cx="3252470" cy="0"/>
            </a:xfrm>
            <a:custGeom>
              <a:avLst/>
              <a:gdLst/>
              <a:ahLst/>
              <a:cxnLst/>
              <a:rect l="l" t="t" r="r" b="b"/>
              <a:pathLst>
                <a:path w="3252470">
                  <a:moveTo>
                    <a:pt x="0" y="0"/>
                  </a:moveTo>
                  <a:lnTo>
                    <a:pt x="3251854" y="0"/>
                  </a:lnTo>
                </a:path>
              </a:pathLst>
            </a:custGeom>
            <a:ln w="3026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2A2E96B-B899-0819-7B78-8A344681BA32}"/>
                </a:ext>
              </a:extLst>
            </p:cNvPr>
            <p:cNvGrpSpPr/>
            <p:nvPr/>
          </p:nvGrpSpPr>
          <p:grpSpPr>
            <a:xfrm>
              <a:off x="6618037" y="685800"/>
              <a:ext cx="3252470" cy="2339357"/>
              <a:chOff x="6616045" y="692179"/>
              <a:chExt cx="3252470" cy="2339357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616045" y="998901"/>
                <a:ext cx="3252470" cy="2032635"/>
              </a:xfrm>
              <a:custGeom>
                <a:avLst/>
                <a:gdLst/>
                <a:ahLst/>
                <a:cxnLst/>
                <a:rect l="l" t="t" r="r" b="b"/>
                <a:pathLst>
                  <a:path w="3252470" h="2032635">
                    <a:moveTo>
                      <a:pt x="3251854" y="2032409"/>
                    </a:moveTo>
                    <a:lnTo>
                      <a:pt x="0" y="2032409"/>
                    </a:lnTo>
                    <a:lnTo>
                      <a:pt x="0" y="0"/>
                    </a:lnTo>
                  </a:path>
                </a:pathLst>
              </a:custGeom>
              <a:ln w="30260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5E44AED-25D2-4AC2-D64A-86583B35459A}"/>
                  </a:ext>
                </a:extLst>
              </p:cNvPr>
              <p:cNvGrpSpPr/>
              <p:nvPr/>
            </p:nvGrpSpPr>
            <p:grpSpPr>
              <a:xfrm>
                <a:off x="6631166" y="692179"/>
                <a:ext cx="3236733" cy="2323998"/>
                <a:chOff x="6631166" y="692179"/>
                <a:chExt cx="3236733" cy="2323998"/>
              </a:xfrm>
            </p:grpSpPr>
            <p:sp>
              <p:nvSpPr>
                <p:cNvPr id="2" name="object 2"/>
                <p:cNvSpPr/>
                <p:nvPr/>
              </p:nvSpPr>
              <p:spPr>
                <a:xfrm>
                  <a:off x="6631166" y="1014035"/>
                  <a:ext cx="3236733" cy="2002142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9" name="object 9"/>
                <p:cNvSpPr txBox="1"/>
                <p:nvPr/>
              </p:nvSpPr>
              <p:spPr>
                <a:xfrm>
                  <a:off x="7824926" y="692179"/>
                  <a:ext cx="1144905" cy="28511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700" b="1" i="1" spc="-5" dirty="0">
                      <a:latin typeface="Calibri-BoldItalic"/>
                      <a:cs typeface="Calibri-BoldItalic"/>
                    </a:rPr>
                    <a:t>Epigenomics</a:t>
                  </a:r>
                  <a:endParaRPr sz="1700" dirty="0">
                    <a:latin typeface="Calibri-BoldItalic"/>
                    <a:cs typeface="Calibri-BoldItalic"/>
                  </a:endParaRPr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D2507D-1F2F-3716-4BED-EB0BD4C0B031}"/>
              </a:ext>
            </a:extLst>
          </p:cNvPr>
          <p:cNvGrpSpPr/>
          <p:nvPr/>
        </p:nvGrpSpPr>
        <p:grpSpPr>
          <a:xfrm>
            <a:off x="6858000" y="623379"/>
            <a:ext cx="3121058" cy="2874689"/>
            <a:chOff x="190500" y="1709319"/>
            <a:chExt cx="3366919" cy="2830014"/>
          </a:xfrm>
        </p:grpSpPr>
        <p:sp>
          <p:nvSpPr>
            <p:cNvPr id="10" name="object 10"/>
            <p:cNvSpPr txBox="1"/>
            <p:nvPr/>
          </p:nvSpPr>
          <p:spPr>
            <a:xfrm>
              <a:off x="1275078" y="4254218"/>
              <a:ext cx="1213485" cy="285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700" b="1" i="1" spc="-5" dirty="0">
                  <a:latin typeface="Calibri-BoldItalic"/>
                  <a:cs typeface="Calibri-BoldItalic"/>
                </a:rPr>
                <a:t>Copy</a:t>
              </a:r>
              <a:r>
                <a:rPr sz="1700" b="1" i="1" spc="-75" dirty="0">
                  <a:latin typeface="Calibri-BoldItalic"/>
                  <a:cs typeface="Calibri-BoldItalic"/>
                </a:rPr>
                <a:t> </a:t>
              </a:r>
              <a:r>
                <a:rPr sz="1700" b="1" i="1" dirty="0">
                  <a:latin typeface="Calibri-BoldItalic"/>
                  <a:cs typeface="Calibri-BoldItalic"/>
                </a:rPr>
                <a:t>number</a:t>
              </a:r>
              <a:endParaRPr sz="1700" dirty="0">
                <a:latin typeface="Calibri-BoldItalic"/>
                <a:cs typeface="Calibri-BoldItalic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500" y="1709319"/>
              <a:ext cx="3366919" cy="22887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5D83D7-7A1D-D59F-5503-3BBC973BC192}"/>
              </a:ext>
            </a:extLst>
          </p:cNvPr>
          <p:cNvGrpSpPr/>
          <p:nvPr/>
        </p:nvGrpSpPr>
        <p:grpSpPr>
          <a:xfrm>
            <a:off x="3314235" y="4376036"/>
            <a:ext cx="3059338" cy="2137007"/>
            <a:chOff x="3127562" y="3642505"/>
            <a:chExt cx="3142615" cy="2195177"/>
          </a:xfrm>
        </p:grpSpPr>
        <p:sp>
          <p:nvSpPr>
            <p:cNvPr id="12" name="object 12"/>
            <p:cNvSpPr/>
            <p:nvPr/>
          </p:nvSpPr>
          <p:spPr>
            <a:xfrm>
              <a:off x="3127562" y="3930777"/>
              <a:ext cx="3142615" cy="1906905"/>
            </a:xfrm>
            <a:custGeom>
              <a:avLst/>
              <a:gdLst/>
              <a:ahLst/>
              <a:cxnLst/>
              <a:rect l="l" t="t" r="r" b="b"/>
              <a:pathLst>
                <a:path w="3142615" h="1906904">
                  <a:moveTo>
                    <a:pt x="0" y="0"/>
                  </a:moveTo>
                  <a:lnTo>
                    <a:pt x="3142556" y="0"/>
                  </a:lnTo>
                  <a:lnTo>
                    <a:pt x="3142556" y="1906905"/>
                  </a:lnTo>
                  <a:lnTo>
                    <a:pt x="0" y="1906905"/>
                  </a:lnTo>
                  <a:lnTo>
                    <a:pt x="0" y="0"/>
                  </a:lnTo>
                  <a:close/>
                </a:path>
              </a:pathLst>
            </a:custGeom>
            <a:ln w="30261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D76479-DC67-FD92-1367-8376935C7CB1}"/>
                </a:ext>
              </a:extLst>
            </p:cNvPr>
            <p:cNvGrpSpPr/>
            <p:nvPr/>
          </p:nvGrpSpPr>
          <p:grpSpPr>
            <a:xfrm>
              <a:off x="3142683" y="3642505"/>
              <a:ext cx="3112314" cy="2180043"/>
              <a:chOff x="3142683" y="3642505"/>
              <a:chExt cx="3112314" cy="2180043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142683" y="3945911"/>
                <a:ext cx="3112314" cy="18766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4227633" y="3642505"/>
                <a:ext cx="1027386" cy="2882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700" b="1" i="1" spc="-5" dirty="0">
                    <a:latin typeface="Calibri-BoldItalic"/>
                    <a:cs typeface="Calibri-BoldItalic"/>
                  </a:rPr>
                  <a:t>RN</a:t>
                </a:r>
                <a:r>
                  <a:rPr sz="1700" b="1" i="1" spc="-40" dirty="0">
                    <a:latin typeface="Calibri-BoldItalic"/>
                    <a:cs typeface="Calibri-BoldItalic"/>
                  </a:rPr>
                  <a:t>A</a:t>
                </a:r>
                <a:r>
                  <a:rPr sz="1700" b="1" i="1" spc="-5" dirty="0">
                    <a:latin typeface="Calibri-BoldItalic"/>
                    <a:cs typeface="Calibri-BoldItalic"/>
                  </a:rPr>
                  <a:t>-</a:t>
                </a:r>
                <a:r>
                  <a:rPr sz="1700" b="1" i="1" spc="-10" dirty="0">
                    <a:latin typeface="Calibri-BoldItalic"/>
                    <a:cs typeface="Calibri-BoldItalic"/>
                  </a:rPr>
                  <a:t>s</a:t>
                </a:r>
                <a:r>
                  <a:rPr sz="1700" b="1" i="1" spc="-5" dirty="0">
                    <a:latin typeface="Calibri-BoldItalic"/>
                    <a:cs typeface="Calibri-BoldItalic"/>
                  </a:rPr>
                  <a:t>e</a:t>
                </a:r>
                <a:r>
                  <a:rPr sz="1700" b="1" i="1" dirty="0">
                    <a:latin typeface="Calibri-BoldItalic"/>
                    <a:cs typeface="Calibri-BoldItalic"/>
                  </a:rPr>
                  <a:t>q</a:t>
                </a:r>
                <a:endParaRPr sz="1700" dirty="0">
                  <a:latin typeface="Calibri-BoldItalic"/>
                  <a:cs typeface="Calibri-BoldItalic"/>
                </a:endParaRPr>
              </a:p>
            </p:txBody>
          </p:sp>
        </p:grpSp>
      </p:grpSp>
      <p:sp>
        <p:nvSpPr>
          <p:cNvPr id="6" name="object 6"/>
          <p:cNvSpPr/>
          <p:nvPr/>
        </p:nvSpPr>
        <p:spPr>
          <a:xfrm>
            <a:off x="6858000" y="4656669"/>
            <a:ext cx="2819400" cy="197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46782A-FFE2-1EC7-C93F-CCF2AD7F6782}"/>
              </a:ext>
            </a:extLst>
          </p:cNvPr>
          <p:cNvGrpSpPr/>
          <p:nvPr/>
        </p:nvGrpSpPr>
        <p:grpSpPr>
          <a:xfrm>
            <a:off x="3399040" y="263834"/>
            <a:ext cx="2972944" cy="2721357"/>
            <a:chOff x="3374785" y="559710"/>
            <a:chExt cx="3058160" cy="2799361"/>
          </a:xfrm>
        </p:grpSpPr>
        <p:sp>
          <p:nvSpPr>
            <p:cNvPr id="19" name="object 19"/>
            <p:cNvSpPr/>
            <p:nvPr/>
          </p:nvSpPr>
          <p:spPr>
            <a:xfrm>
              <a:off x="3374785" y="929561"/>
              <a:ext cx="3058160" cy="2429510"/>
            </a:xfrm>
            <a:custGeom>
              <a:avLst/>
              <a:gdLst/>
              <a:ahLst/>
              <a:cxnLst/>
              <a:rect l="l" t="t" r="r" b="b"/>
              <a:pathLst>
                <a:path w="3058160" h="2429510">
                  <a:moveTo>
                    <a:pt x="0" y="0"/>
                  </a:moveTo>
                  <a:lnTo>
                    <a:pt x="3057590" y="0"/>
                  </a:lnTo>
                  <a:lnTo>
                    <a:pt x="3057590" y="2429201"/>
                  </a:lnTo>
                  <a:lnTo>
                    <a:pt x="0" y="2429201"/>
                  </a:lnTo>
                  <a:lnTo>
                    <a:pt x="0" y="0"/>
                  </a:lnTo>
                  <a:close/>
                </a:path>
              </a:pathLst>
            </a:custGeom>
            <a:ln w="3025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8F17BF-CA9F-0DFF-13FA-B8522E60BEEF}"/>
                </a:ext>
              </a:extLst>
            </p:cNvPr>
            <p:cNvGrpSpPr/>
            <p:nvPr/>
          </p:nvGrpSpPr>
          <p:grpSpPr>
            <a:xfrm>
              <a:off x="3389907" y="559710"/>
              <a:ext cx="3027348" cy="2783918"/>
              <a:chOff x="3389907" y="559710"/>
              <a:chExt cx="3027348" cy="2783918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3389907" y="944695"/>
                <a:ext cx="3027348" cy="2398933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4055454" y="559710"/>
                <a:ext cx="1838779" cy="2823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700" b="1" i="1" spc="-5" dirty="0">
                    <a:latin typeface="Calibri-BoldItalic"/>
                    <a:cs typeface="Calibri-BoldItalic"/>
                  </a:rPr>
                  <a:t>NGS</a:t>
                </a:r>
                <a:r>
                  <a:rPr sz="1700" b="1" i="1" spc="-70" dirty="0">
                    <a:latin typeface="Calibri-BoldItalic"/>
                    <a:cs typeface="Calibri-BoldItalic"/>
                  </a:rPr>
                  <a:t> </a:t>
                </a:r>
                <a:r>
                  <a:rPr sz="1700" b="1" i="1" spc="-5" dirty="0">
                    <a:latin typeface="Calibri-BoldItalic"/>
                    <a:cs typeface="Calibri-BoldItalic"/>
                  </a:rPr>
                  <a:t>alignments</a:t>
                </a:r>
                <a:endParaRPr sz="1700" dirty="0">
                  <a:latin typeface="Calibri-BoldItalic"/>
                  <a:cs typeface="Calibri-BoldItalic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020F546-111C-807C-0291-89C5B9356C14}"/>
              </a:ext>
            </a:extLst>
          </p:cNvPr>
          <p:cNvSpPr txBox="1"/>
          <p:nvPr/>
        </p:nvSpPr>
        <p:spPr>
          <a:xfrm>
            <a:off x="7215676" y="6825855"/>
            <a:ext cx="2420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spc="-15" dirty="0">
                <a:latin typeface="Calibri-BoldItalic"/>
                <a:cs typeface="Calibri-BoldItalic"/>
              </a:rPr>
              <a:t>Variants </a:t>
            </a:r>
            <a:r>
              <a:rPr lang="en-GB" b="1" i="1" dirty="0">
                <a:latin typeface="Calibri-BoldItalic"/>
                <a:cs typeface="Calibri-BoldItalic"/>
              </a:rPr>
              <a:t>and</a:t>
            </a:r>
            <a:r>
              <a:rPr lang="en-GB" b="1" i="1" spc="-45" dirty="0">
                <a:latin typeface="Calibri-BoldItalic"/>
                <a:cs typeface="Calibri-BoldItalic"/>
              </a:rPr>
              <a:t> </a:t>
            </a:r>
            <a:r>
              <a:rPr lang="en-GB" b="1" i="1" spc="-5" dirty="0">
                <a:latin typeface="Calibri-BoldItalic"/>
                <a:cs typeface="Calibri-BoldItalic"/>
              </a:rPr>
              <a:t>genotypes</a:t>
            </a:r>
            <a:endParaRPr lang="en-GB" dirty="0">
              <a:latin typeface="Calibri-BoldItalic"/>
              <a:cs typeface="Calibri-BoldItalic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9"/>
    </mc:Choice>
    <mc:Fallback xmlns="">
      <p:transition spd="slow" advTm="55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2651" y="6126056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672" y="0"/>
                </a:lnTo>
              </a:path>
            </a:pathLst>
          </a:custGeom>
          <a:ln w="823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5514" y="401399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613" y="0"/>
                </a:lnTo>
              </a:path>
            </a:pathLst>
          </a:custGeom>
          <a:ln w="82396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4293" y="4013999"/>
            <a:ext cx="1611630" cy="0"/>
          </a:xfrm>
          <a:custGeom>
            <a:avLst/>
            <a:gdLst/>
            <a:ahLst/>
            <a:cxnLst/>
            <a:rect l="l" t="t" r="r" b="b"/>
            <a:pathLst>
              <a:path w="1611629">
                <a:moveTo>
                  <a:pt x="0" y="0"/>
                </a:moveTo>
                <a:lnTo>
                  <a:pt x="1611221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9866" y="3915833"/>
            <a:ext cx="1045632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8894" y="3977806"/>
            <a:ext cx="869950" cy="533400"/>
          </a:xfrm>
          <a:custGeom>
            <a:avLst/>
            <a:gdLst/>
            <a:ahLst/>
            <a:cxnLst/>
            <a:rect l="l" t="t" r="r" b="b"/>
            <a:pathLst>
              <a:path w="869950" h="533400">
                <a:moveTo>
                  <a:pt x="434776" y="0"/>
                </a:moveTo>
                <a:lnTo>
                  <a:pt x="375780" y="2432"/>
                </a:lnTo>
                <a:lnTo>
                  <a:pt x="319195" y="9520"/>
                </a:lnTo>
                <a:lnTo>
                  <a:pt x="265541" y="20944"/>
                </a:lnTo>
                <a:lnTo>
                  <a:pt x="215336" y="36387"/>
                </a:lnTo>
                <a:lnTo>
                  <a:pt x="169097" y="55532"/>
                </a:lnTo>
                <a:lnTo>
                  <a:pt x="127342" y="78061"/>
                </a:lnTo>
                <a:lnTo>
                  <a:pt x="90590" y="103656"/>
                </a:lnTo>
                <a:lnTo>
                  <a:pt x="59359" y="132000"/>
                </a:lnTo>
                <a:lnTo>
                  <a:pt x="34166" y="162776"/>
                </a:lnTo>
                <a:lnTo>
                  <a:pt x="3968" y="230352"/>
                </a:lnTo>
                <a:lnTo>
                  <a:pt x="0" y="266517"/>
                </a:lnTo>
                <a:lnTo>
                  <a:pt x="3968" y="302682"/>
                </a:lnTo>
                <a:lnTo>
                  <a:pt x="34166" y="370258"/>
                </a:lnTo>
                <a:lnTo>
                  <a:pt x="59359" y="401034"/>
                </a:lnTo>
                <a:lnTo>
                  <a:pt x="90590" y="429378"/>
                </a:lnTo>
                <a:lnTo>
                  <a:pt x="127342" y="454974"/>
                </a:lnTo>
                <a:lnTo>
                  <a:pt x="169097" y="477503"/>
                </a:lnTo>
                <a:lnTo>
                  <a:pt x="215336" y="496647"/>
                </a:lnTo>
                <a:lnTo>
                  <a:pt x="265541" y="512091"/>
                </a:lnTo>
                <a:lnTo>
                  <a:pt x="319195" y="523515"/>
                </a:lnTo>
                <a:lnTo>
                  <a:pt x="375780" y="530602"/>
                </a:lnTo>
                <a:lnTo>
                  <a:pt x="434776" y="533035"/>
                </a:lnTo>
                <a:lnTo>
                  <a:pt x="493773" y="530602"/>
                </a:lnTo>
                <a:lnTo>
                  <a:pt x="550357" y="523515"/>
                </a:lnTo>
                <a:lnTo>
                  <a:pt x="604011" y="512091"/>
                </a:lnTo>
                <a:lnTo>
                  <a:pt x="654216" y="496647"/>
                </a:lnTo>
                <a:lnTo>
                  <a:pt x="700455" y="477503"/>
                </a:lnTo>
                <a:lnTo>
                  <a:pt x="742209" y="454974"/>
                </a:lnTo>
                <a:lnTo>
                  <a:pt x="778961" y="429378"/>
                </a:lnTo>
                <a:lnTo>
                  <a:pt x="810192" y="401034"/>
                </a:lnTo>
                <a:lnTo>
                  <a:pt x="835385" y="370258"/>
                </a:lnTo>
                <a:lnTo>
                  <a:pt x="865583" y="302682"/>
                </a:lnTo>
                <a:lnTo>
                  <a:pt x="869552" y="266517"/>
                </a:lnTo>
                <a:lnTo>
                  <a:pt x="865583" y="230352"/>
                </a:lnTo>
                <a:lnTo>
                  <a:pt x="835385" y="162776"/>
                </a:lnTo>
                <a:lnTo>
                  <a:pt x="810192" y="132000"/>
                </a:lnTo>
                <a:lnTo>
                  <a:pt x="778961" y="103656"/>
                </a:lnTo>
                <a:lnTo>
                  <a:pt x="742209" y="78061"/>
                </a:lnTo>
                <a:lnTo>
                  <a:pt x="700455" y="55532"/>
                </a:lnTo>
                <a:lnTo>
                  <a:pt x="654216" y="36387"/>
                </a:lnTo>
                <a:lnTo>
                  <a:pt x="604011" y="20944"/>
                </a:lnTo>
                <a:lnTo>
                  <a:pt x="550357" y="9520"/>
                </a:lnTo>
                <a:lnTo>
                  <a:pt x="493773" y="2432"/>
                </a:lnTo>
                <a:lnTo>
                  <a:pt x="43477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8894" y="3977806"/>
            <a:ext cx="869950" cy="533400"/>
          </a:xfrm>
          <a:custGeom>
            <a:avLst/>
            <a:gdLst/>
            <a:ahLst/>
            <a:cxnLst/>
            <a:rect l="l" t="t" r="r" b="b"/>
            <a:pathLst>
              <a:path w="869950" h="533400">
                <a:moveTo>
                  <a:pt x="0" y="266518"/>
                </a:moveTo>
                <a:lnTo>
                  <a:pt x="15530" y="195667"/>
                </a:lnTo>
                <a:lnTo>
                  <a:pt x="59359" y="132001"/>
                </a:lnTo>
                <a:lnTo>
                  <a:pt x="90591" y="103656"/>
                </a:lnTo>
                <a:lnTo>
                  <a:pt x="127343" y="78061"/>
                </a:lnTo>
                <a:lnTo>
                  <a:pt x="169097" y="55532"/>
                </a:lnTo>
                <a:lnTo>
                  <a:pt x="215336" y="36387"/>
                </a:lnTo>
                <a:lnTo>
                  <a:pt x="265541" y="20944"/>
                </a:lnTo>
                <a:lnTo>
                  <a:pt x="319195" y="9520"/>
                </a:lnTo>
                <a:lnTo>
                  <a:pt x="375779" y="2432"/>
                </a:lnTo>
                <a:lnTo>
                  <a:pt x="434776" y="0"/>
                </a:lnTo>
                <a:lnTo>
                  <a:pt x="493773" y="2432"/>
                </a:lnTo>
                <a:lnTo>
                  <a:pt x="550357" y="9520"/>
                </a:lnTo>
                <a:lnTo>
                  <a:pt x="604011" y="20944"/>
                </a:lnTo>
                <a:lnTo>
                  <a:pt x="654216" y="36387"/>
                </a:lnTo>
                <a:lnTo>
                  <a:pt x="700455" y="55532"/>
                </a:lnTo>
                <a:lnTo>
                  <a:pt x="742210" y="78061"/>
                </a:lnTo>
                <a:lnTo>
                  <a:pt x="778962" y="103656"/>
                </a:lnTo>
                <a:lnTo>
                  <a:pt x="810193" y="132001"/>
                </a:lnTo>
                <a:lnTo>
                  <a:pt x="835386" y="162777"/>
                </a:lnTo>
                <a:lnTo>
                  <a:pt x="865584" y="230353"/>
                </a:lnTo>
                <a:lnTo>
                  <a:pt x="869553" y="266518"/>
                </a:lnTo>
                <a:lnTo>
                  <a:pt x="865584" y="302683"/>
                </a:lnTo>
                <a:lnTo>
                  <a:pt x="835386" y="370258"/>
                </a:lnTo>
                <a:lnTo>
                  <a:pt x="810193" y="401034"/>
                </a:lnTo>
                <a:lnTo>
                  <a:pt x="778962" y="429379"/>
                </a:lnTo>
                <a:lnTo>
                  <a:pt x="742210" y="454974"/>
                </a:lnTo>
                <a:lnTo>
                  <a:pt x="700455" y="477503"/>
                </a:lnTo>
                <a:lnTo>
                  <a:pt x="654216" y="496648"/>
                </a:lnTo>
                <a:lnTo>
                  <a:pt x="604011" y="512091"/>
                </a:lnTo>
                <a:lnTo>
                  <a:pt x="550357" y="523515"/>
                </a:lnTo>
                <a:lnTo>
                  <a:pt x="493773" y="530603"/>
                </a:lnTo>
                <a:lnTo>
                  <a:pt x="434776" y="533036"/>
                </a:lnTo>
                <a:lnTo>
                  <a:pt x="375779" y="530603"/>
                </a:lnTo>
                <a:lnTo>
                  <a:pt x="319195" y="523515"/>
                </a:lnTo>
                <a:lnTo>
                  <a:pt x="265541" y="512091"/>
                </a:lnTo>
                <a:lnTo>
                  <a:pt x="215336" y="496648"/>
                </a:lnTo>
                <a:lnTo>
                  <a:pt x="169097" y="477503"/>
                </a:lnTo>
                <a:lnTo>
                  <a:pt x="127343" y="454974"/>
                </a:lnTo>
                <a:lnTo>
                  <a:pt x="90591" y="429379"/>
                </a:lnTo>
                <a:lnTo>
                  <a:pt x="59359" y="401034"/>
                </a:lnTo>
                <a:lnTo>
                  <a:pt x="34166" y="370258"/>
                </a:lnTo>
                <a:lnTo>
                  <a:pt x="3968" y="302683"/>
                </a:lnTo>
                <a:lnTo>
                  <a:pt x="0" y="266518"/>
                </a:lnTo>
                <a:close/>
              </a:path>
            </a:pathLst>
          </a:custGeom>
          <a:ln w="60522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3806" y="1872802"/>
            <a:ext cx="7091045" cy="323850"/>
          </a:xfrm>
          <a:custGeom>
            <a:avLst/>
            <a:gdLst/>
            <a:ahLst/>
            <a:cxnLst/>
            <a:rect l="l" t="t" r="r" b="b"/>
            <a:pathLst>
              <a:path w="7091045" h="323850">
                <a:moveTo>
                  <a:pt x="20582" y="323415"/>
                </a:moveTo>
                <a:lnTo>
                  <a:pt x="3517" y="317625"/>
                </a:lnTo>
                <a:lnTo>
                  <a:pt x="0" y="307413"/>
                </a:lnTo>
                <a:lnTo>
                  <a:pt x="23575" y="288358"/>
                </a:lnTo>
                <a:lnTo>
                  <a:pt x="87792" y="256037"/>
                </a:lnTo>
                <a:lnTo>
                  <a:pt x="115856" y="242282"/>
                </a:lnTo>
                <a:lnTo>
                  <a:pt x="148809" y="224646"/>
                </a:lnTo>
                <a:lnTo>
                  <a:pt x="186122" y="203927"/>
                </a:lnTo>
                <a:lnTo>
                  <a:pt x="227266" y="180919"/>
                </a:lnTo>
                <a:lnTo>
                  <a:pt x="271711" y="156418"/>
                </a:lnTo>
                <a:lnTo>
                  <a:pt x="318929" y="131220"/>
                </a:lnTo>
                <a:lnTo>
                  <a:pt x="368391" y="106120"/>
                </a:lnTo>
                <a:lnTo>
                  <a:pt x="419567" y="81914"/>
                </a:lnTo>
                <a:lnTo>
                  <a:pt x="471929" y="59398"/>
                </a:lnTo>
                <a:lnTo>
                  <a:pt x="524947" y="39366"/>
                </a:lnTo>
                <a:lnTo>
                  <a:pt x="578093" y="22615"/>
                </a:lnTo>
                <a:lnTo>
                  <a:pt x="630836" y="9939"/>
                </a:lnTo>
                <a:lnTo>
                  <a:pt x="682649" y="2136"/>
                </a:lnTo>
                <a:lnTo>
                  <a:pt x="733003" y="0"/>
                </a:lnTo>
                <a:lnTo>
                  <a:pt x="773580" y="3370"/>
                </a:lnTo>
                <a:lnTo>
                  <a:pt x="813947" y="11486"/>
                </a:lnTo>
                <a:lnTo>
                  <a:pt x="854218" y="23731"/>
                </a:lnTo>
                <a:lnTo>
                  <a:pt x="894508" y="39485"/>
                </a:lnTo>
                <a:lnTo>
                  <a:pt x="934932" y="58134"/>
                </a:lnTo>
                <a:lnTo>
                  <a:pt x="975605" y="79059"/>
                </a:lnTo>
                <a:lnTo>
                  <a:pt x="1016643" y="101644"/>
                </a:lnTo>
                <a:lnTo>
                  <a:pt x="1058158" y="125271"/>
                </a:lnTo>
                <a:lnTo>
                  <a:pt x="1100268" y="149323"/>
                </a:lnTo>
                <a:lnTo>
                  <a:pt x="1143086" y="173183"/>
                </a:lnTo>
                <a:lnTo>
                  <a:pt x="1186728" y="196234"/>
                </a:lnTo>
                <a:lnTo>
                  <a:pt x="1231308" y="217859"/>
                </a:lnTo>
                <a:lnTo>
                  <a:pt x="1276941" y="237440"/>
                </a:lnTo>
                <a:lnTo>
                  <a:pt x="1323743" y="254361"/>
                </a:lnTo>
                <a:lnTo>
                  <a:pt x="1371828" y="268004"/>
                </a:lnTo>
                <a:lnTo>
                  <a:pt x="1421311" y="277752"/>
                </a:lnTo>
                <a:lnTo>
                  <a:pt x="1472307" y="282988"/>
                </a:lnTo>
                <a:lnTo>
                  <a:pt x="1515148" y="283798"/>
                </a:lnTo>
                <a:lnTo>
                  <a:pt x="1559700" y="281913"/>
                </a:lnTo>
                <a:lnTo>
                  <a:pt x="1605785" y="277606"/>
                </a:lnTo>
                <a:lnTo>
                  <a:pt x="1653225" y="271147"/>
                </a:lnTo>
                <a:lnTo>
                  <a:pt x="1701839" y="262806"/>
                </a:lnTo>
                <a:lnTo>
                  <a:pt x="1751452" y="252855"/>
                </a:lnTo>
                <a:lnTo>
                  <a:pt x="1801882" y="241564"/>
                </a:lnTo>
                <a:lnTo>
                  <a:pt x="1852953" y="229202"/>
                </a:lnTo>
                <a:lnTo>
                  <a:pt x="1904485" y="216043"/>
                </a:lnTo>
                <a:lnTo>
                  <a:pt x="1956301" y="202354"/>
                </a:lnTo>
                <a:lnTo>
                  <a:pt x="2008221" y="188409"/>
                </a:lnTo>
                <a:lnTo>
                  <a:pt x="2060066" y="174476"/>
                </a:lnTo>
                <a:lnTo>
                  <a:pt x="2111660" y="160827"/>
                </a:lnTo>
                <a:lnTo>
                  <a:pt x="2162822" y="147733"/>
                </a:lnTo>
                <a:lnTo>
                  <a:pt x="2213375" y="135464"/>
                </a:lnTo>
                <a:lnTo>
                  <a:pt x="2263139" y="124290"/>
                </a:lnTo>
                <a:lnTo>
                  <a:pt x="2311937" y="114482"/>
                </a:lnTo>
                <a:lnTo>
                  <a:pt x="2359589" y="106312"/>
                </a:lnTo>
                <a:lnTo>
                  <a:pt x="2405918" y="100049"/>
                </a:lnTo>
                <a:lnTo>
                  <a:pt x="2450745" y="95965"/>
                </a:lnTo>
                <a:lnTo>
                  <a:pt x="2493891" y="94329"/>
                </a:lnTo>
                <a:lnTo>
                  <a:pt x="2544321" y="95769"/>
                </a:lnTo>
                <a:lnTo>
                  <a:pt x="2591560" y="100580"/>
                </a:lnTo>
                <a:lnTo>
                  <a:pt x="2636094" y="108309"/>
                </a:lnTo>
                <a:lnTo>
                  <a:pt x="2678406" y="118505"/>
                </a:lnTo>
                <a:lnTo>
                  <a:pt x="2718980" y="130713"/>
                </a:lnTo>
                <a:lnTo>
                  <a:pt x="2758302" y="144482"/>
                </a:lnTo>
                <a:lnTo>
                  <a:pt x="2796855" y="159359"/>
                </a:lnTo>
                <a:lnTo>
                  <a:pt x="2835123" y="174892"/>
                </a:lnTo>
                <a:lnTo>
                  <a:pt x="2873591" y="190628"/>
                </a:lnTo>
                <a:lnTo>
                  <a:pt x="2912743" y="206114"/>
                </a:lnTo>
                <a:lnTo>
                  <a:pt x="2953063" y="220898"/>
                </a:lnTo>
                <a:lnTo>
                  <a:pt x="2995036" y="234527"/>
                </a:lnTo>
                <a:lnTo>
                  <a:pt x="3039145" y="246549"/>
                </a:lnTo>
                <a:lnTo>
                  <a:pt x="3085876" y="256511"/>
                </a:lnTo>
                <a:lnTo>
                  <a:pt x="3135712" y="263961"/>
                </a:lnTo>
                <a:lnTo>
                  <a:pt x="3189137" y="268446"/>
                </a:lnTo>
                <a:lnTo>
                  <a:pt x="3246637" y="269513"/>
                </a:lnTo>
                <a:lnTo>
                  <a:pt x="3286574" y="268169"/>
                </a:lnTo>
                <a:lnTo>
                  <a:pt x="3328237" y="265262"/>
                </a:lnTo>
                <a:lnTo>
                  <a:pt x="3371501" y="260923"/>
                </a:lnTo>
                <a:lnTo>
                  <a:pt x="3416242" y="255283"/>
                </a:lnTo>
                <a:lnTo>
                  <a:pt x="3462337" y="248473"/>
                </a:lnTo>
                <a:lnTo>
                  <a:pt x="3509662" y="240623"/>
                </a:lnTo>
                <a:lnTo>
                  <a:pt x="3558093" y="231866"/>
                </a:lnTo>
                <a:lnTo>
                  <a:pt x="3607506" y="222333"/>
                </a:lnTo>
                <a:lnTo>
                  <a:pt x="3657777" y="212154"/>
                </a:lnTo>
                <a:lnTo>
                  <a:pt x="3708782" y="201460"/>
                </a:lnTo>
                <a:lnTo>
                  <a:pt x="3760398" y="190383"/>
                </a:lnTo>
                <a:lnTo>
                  <a:pt x="3812500" y="179054"/>
                </a:lnTo>
                <a:lnTo>
                  <a:pt x="3864964" y="167603"/>
                </a:lnTo>
                <a:lnTo>
                  <a:pt x="3917667" y="156163"/>
                </a:lnTo>
                <a:lnTo>
                  <a:pt x="3970485" y="144864"/>
                </a:lnTo>
                <a:lnTo>
                  <a:pt x="4023293" y="133836"/>
                </a:lnTo>
                <a:lnTo>
                  <a:pt x="4075969" y="123212"/>
                </a:lnTo>
                <a:lnTo>
                  <a:pt x="4128387" y="113123"/>
                </a:lnTo>
                <a:lnTo>
                  <a:pt x="4180425" y="103699"/>
                </a:lnTo>
                <a:lnTo>
                  <a:pt x="4231957" y="95072"/>
                </a:lnTo>
                <a:lnTo>
                  <a:pt x="4282862" y="87372"/>
                </a:lnTo>
                <a:lnTo>
                  <a:pt x="4333013" y="80731"/>
                </a:lnTo>
                <a:lnTo>
                  <a:pt x="4382289" y="75280"/>
                </a:lnTo>
                <a:lnTo>
                  <a:pt x="4430563" y="71150"/>
                </a:lnTo>
                <a:lnTo>
                  <a:pt x="4477714" y="68472"/>
                </a:lnTo>
                <a:lnTo>
                  <a:pt x="4523617" y="67378"/>
                </a:lnTo>
                <a:lnTo>
                  <a:pt x="4576698" y="68179"/>
                </a:lnTo>
                <a:lnTo>
                  <a:pt x="4629051" y="71063"/>
                </a:lnTo>
                <a:lnTo>
                  <a:pt x="4680725" y="75827"/>
                </a:lnTo>
                <a:lnTo>
                  <a:pt x="4731769" y="82271"/>
                </a:lnTo>
                <a:lnTo>
                  <a:pt x="4782232" y="90192"/>
                </a:lnTo>
                <a:lnTo>
                  <a:pt x="4832164" y="99391"/>
                </a:lnTo>
                <a:lnTo>
                  <a:pt x="4881614" y="109666"/>
                </a:lnTo>
                <a:lnTo>
                  <a:pt x="4930630" y="120815"/>
                </a:lnTo>
                <a:lnTo>
                  <a:pt x="4979263" y="132637"/>
                </a:lnTo>
                <a:lnTo>
                  <a:pt x="5027561" y="144931"/>
                </a:lnTo>
                <a:lnTo>
                  <a:pt x="5075574" y="157496"/>
                </a:lnTo>
                <a:lnTo>
                  <a:pt x="5123351" y="170131"/>
                </a:lnTo>
                <a:lnTo>
                  <a:pt x="5170941" y="182634"/>
                </a:lnTo>
                <a:lnTo>
                  <a:pt x="5218394" y="194804"/>
                </a:lnTo>
                <a:lnTo>
                  <a:pt x="5265758" y="206440"/>
                </a:lnTo>
                <a:lnTo>
                  <a:pt x="5313083" y="217341"/>
                </a:lnTo>
                <a:lnTo>
                  <a:pt x="5360418" y="227306"/>
                </a:lnTo>
                <a:lnTo>
                  <a:pt x="5407812" y="236132"/>
                </a:lnTo>
                <a:lnTo>
                  <a:pt x="5455315" y="243620"/>
                </a:lnTo>
                <a:lnTo>
                  <a:pt x="5502976" y="249567"/>
                </a:lnTo>
                <a:lnTo>
                  <a:pt x="5550844" y="253774"/>
                </a:lnTo>
                <a:lnTo>
                  <a:pt x="5598968" y="256037"/>
                </a:lnTo>
                <a:lnTo>
                  <a:pt x="5650129" y="256372"/>
                </a:lnTo>
                <a:lnTo>
                  <a:pt x="5702352" y="254926"/>
                </a:lnTo>
                <a:lnTo>
                  <a:pt x="5755451" y="251873"/>
                </a:lnTo>
                <a:lnTo>
                  <a:pt x="5809237" y="247388"/>
                </a:lnTo>
                <a:lnTo>
                  <a:pt x="5863524" y="241646"/>
                </a:lnTo>
                <a:lnTo>
                  <a:pt x="5918125" y="234822"/>
                </a:lnTo>
                <a:lnTo>
                  <a:pt x="5972852" y="227090"/>
                </a:lnTo>
                <a:lnTo>
                  <a:pt x="6027518" y="218624"/>
                </a:lnTo>
                <a:lnTo>
                  <a:pt x="6081936" y="209599"/>
                </a:lnTo>
                <a:lnTo>
                  <a:pt x="6135918" y="200191"/>
                </a:lnTo>
                <a:lnTo>
                  <a:pt x="6189278" y="190573"/>
                </a:lnTo>
                <a:lnTo>
                  <a:pt x="6241828" y="180919"/>
                </a:lnTo>
                <a:lnTo>
                  <a:pt x="6293381" y="171406"/>
                </a:lnTo>
                <a:lnTo>
                  <a:pt x="6343749" y="162207"/>
                </a:lnTo>
                <a:lnTo>
                  <a:pt x="6392745" y="153497"/>
                </a:lnTo>
                <a:lnTo>
                  <a:pt x="6440183" y="145450"/>
                </a:lnTo>
                <a:lnTo>
                  <a:pt x="6485875" y="138241"/>
                </a:lnTo>
                <a:lnTo>
                  <a:pt x="6529633" y="132045"/>
                </a:lnTo>
                <a:lnTo>
                  <a:pt x="6571271" y="127037"/>
                </a:lnTo>
                <a:lnTo>
                  <a:pt x="6610601" y="123390"/>
                </a:lnTo>
                <a:lnTo>
                  <a:pt x="6647436" y="121280"/>
                </a:lnTo>
                <a:lnTo>
                  <a:pt x="6821655" y="130124"/>
                </a:lnTo>
                <a:lnTo>
                  <a:pt x="6962480" y="158338"/>
                </a:lnTo>
                <a:lnTo>
                  <a:pt x="7056678" y="188238"/>
                </a:lnTo>
                <a:lnTo>
                  <a:pt x="7091018" y="202134"/>
                </a:lnTo>
              </a:path>
            </a:pathLst>
          </a:custGeom>
          <a:ln w="80715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3761" y="2913667"/>
            <a:ext cx="1428115" cy="207010"/>
          </a:xfrm>
          <a:custGeom>
            <a:avLst/>
            <a:gdLst/>
            <a:ahLst/>
            <a:cxnLst/>
            <a:rect l="l" t="t" r="r" b="b"/>
            <a:pathLst>
              <a:path w="1428114" h="207010">
                <a:moveTo>
                  <a:pt x="0" y="160632"/>
                </a:moveTo>
                <a:lnTo>
                  <a:pt x="50600" y="142975"/>
                </a:lnTo>
                <a:lnTo>
                  <a:pt x="101179" y="125508"/>
                </a:lnTo>
                <a:lnTo>
                  <a:pt x="151714" y="108422"/>
                </a:lnTo>
                <a:lnTo>
                  <a:pt x="202183" y="91906"/>
                </a:lnTo>
                <a:lnTo>
                  <a:pt x="252564" y="76152"/>
                </a:lnTo>
                <a:lnTo>
                  <a:pt x="302835" y="61349"/>
                </a:lnTo>
                <a:lnTo>
                  <a:pt x="352973" y="47687"/>
                </a:lnTo>
                <a:lnTo>
                  <a:pt x="402958" y="35357"/>
                </a:lnTo>
                <a:lnTo>
                  <a:pt x="452766" y="24550"/>
                </a:lnTo>
                <a:lnTo>
                  <a:pt x="502376" y="15454"/>
                </a:lnTo>
                <a:lnTo>
                  <a:pt x="551766" y="8261"/>
                </a:lnTo>
                <a:lnTo>
                  <a:pt x="600913" y="3161"/>
                </a:lnTo>
                <a:lnTo>
                  <a:pt x="649796" y="343"/>
                </a:lnTo>
                <a:lnTo>
                  <a:pt x="698393" y="0"/>
                </a:lnTo>
                <a:lnTo>
                  <a:pt x="748072" y="3080"/>
                </a:lnTo>
                <a:lnTo>
                  <a:pt x="799808" y="10029"/>
                </a:lnTo>
                <a:lnTo>
                  <a:pt x="852982" y="20276"/>
                </a:lnTo>
                <a:lnTo>
                  <a:pt x="906979" y="33250"/>
                </a:lnTo>
                <a:lnTo>
                  <a:pt x="961181" y="48380"/>
                </a:lnTo>
                <a:lnTo>
                  <a:pt x="1014972" y="65095"/>
                </a:lnTo>
                <a:lnTo>
                  <a:pt x="1067735" y="82825"/>
                </a:lnTo>
                <a:lnTo>
                  <a:pt x="1118854" y="100999"/>
                </a:lnTo>
                <a:lnTo>
                  <a:pt x="1167711" y="119047"/>
                </a:lnTo>
                <a:lnTo>
                  <a:pt x="1213691" y="136396"/>
                </a:lnTo>
                <a:lnTo>
                  <a:pt x="1256175" y="152478"/>
                </a:lnTo>
                <a:lnTo>
                  <a:pt x="1294549" y="166720"/>
                </a:lnTo>
                <a:lnTo>
                  <a:pt x="1328194" y="178552"/>
                </a:lnTo>
                <a:lnTo>
                  <a:pt x="1356494" y="187404"/>
                </a:lnTo>
                <a:lnTo>
                  <a:pt x="1414938" y="203613"/>
                </a:lnTo>
                <a:lnTo>
                  <a:pt x="1427844" y="206646"/>
                </a:lnTo>
                <a:lnTo>
                  <a:pt x="1418505" y="203404"/>
                </a:lnTo>
                <a:lnTo>
                  <a:pt x="1410216" y="20079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75432" y="2998329"/>
            <a:ext cx="1505585" cy="175260"/>
          </a:xfrm>
          <a:custGeom>
            <a:avLst/>
            <a:gdLst/>
            <a:ahLst/>
            <a:cxnLst/>
            <a:rect l="l" t="t" r="r" b="b"/>
            <a:pathLst>
              <a:path w="1505584" h="175260">
                <a:moveTo>
                  <a:pt x="0" y="53646"/>
                </a:moveTo>
                <a:lnTo>
                  <a:pt x="45516" y="68571"/>
                </a:lnTo>
                <a:lnTo>
                  <a:pt x="91179" y="83295"/>
                </a:lnTo>
                <a:lnTo>
                  <a:pt x="137136" y="97616"/>
                </a:lnTo>
                <a:lnTo>
                  <a:pt x="183533" y="111333"/>
                </a:lnTo>
                <a:lnTo>
                  <a:pt x="230518" y="124244"/>
                </a:lnTo>
                <a:lnTo>
                  <a:pt x="278237" y="136148"/>
                </a:lnTo>
                <a:lnTo>
                  <a:pt x="326837" y="146843"/>
                </a:lnTo>
                <a:lnTo>
                  <a:pt x="376465" y="156128"/>
                </a:lnTo>
                <a:lnTo>
                  <a:pt x="427267" y="163802"/>
                </a:lnTo>
                <a:lnTo>
                  <a:pt x="479391" y="169662"/>
                </a:lnTo>
                <a:lnTo>
                  <a:pt x="532983" y="173508"/>
                </a:lnTo>
                <a:lnTo>
                  <a:pt x="588190" y="175138"/>
                </a:lnTo>
                <a:lnTo>
                  <a:pt x="645160" y="174350"/>
                </a:lnTo>
                <a:lnTo>
                  <a:pt x="885415" y="143336"/>
                </a:lnTo>
                <a:lnTo>
                  <a:pt x="1169352" y="83822"/>
                </a:lnTo>
                <a:lnTo>
                  <a:pt x="1406247" y="25984"/>
                </a:lnTo>
                <a:lnTo>
                  <a:pt x="1505373" y="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5047" y="2917823"/>
            <a:ext cx="1760855" cy="309245"/>
          </a:xfrm>
          <a:custGeom>
            <a:avLst/>
            <a:gdLst/>
            <a:ahLst/>
            <a:cxnLst/>
            <a:rect l="l" t="t" r="r" b="b"/>
            <a:pathLst>
              <a:path w="1760854" h="309244">
                <a:moveTo>
                  <a:pt x="0" y="255483"/>
                </a:moveTo>
                <a:lnTo>
                  <a:pt x="51995" y="236634"/>
                </a:lnTo>
                <a:lnTo>
                  <a:pt x="103945" y="217876"/>
                </a:lnTo>
                <a:lnTo>
                  <a:pt x="155803" y="199301"/>
                </a:lnTo>
                <a:lnTo>
                  <a:pt x="207525" y="181000"/>
                </a:lnTo>
                <a:lnTo>
                  <a:pt x="259063" y="163064"/>
                </a:lnTo>
                <a:lnTo>
                  <a:pt x="310373" y="145585"/>
                </a:lnTo>
                <a:lnTo>
                  <a:pt x="361409" y="128654"/>
                </a:lnTo>
                <a:lnTo>
                  <a:pt x="412124" y="112363"/>
                </a:lnTo>
                <a:lnTo>
                  <a:pt x="462474" y="96803"/>
                </a:lnTo>
                <a:lnTo>
                  <a:pt x="512412" y="82064"/>
                </a:lnTo>
                <a:lnTo>
                  <a:pt x="561893" y="68240"/>
                </a:lnTo>
                <a:lnTo>
                  <a:pt x="610872" y="55420"/>
                </a:lnTo>
                <a:lnTo>
                  <a:pt x="659301" y="43696"/>
                </a:lnTo>
                <a:lnTo>
                  <a:pt x="707137" y="33160"/>
                </a:lnTo>
                <a:lnTo>
                  <a:pt x="754332" y="23903"/>
                </a:lnTo>
                <a:lnTo>
                  <a:pt x="800842" y="16017"/>
                </a:lnTo>
                <a:lnTo>
                  <a:pt x="846620" y="9591"/>
                </a:lnTo>
                <a:lnTo>
                  <a:pt x="891621" y="4719"/>
                </a:lnTo>
                <a:lnTo>
                  <a:pt x="935799" y="1492"/>
                </a:lnTo>
                <a:lnTo>
                  <a:pt x="979108" y="0"/>
                </a:lnTo>
                <a:lnTo>
                  <a:pt x="1021503" y="335"/>
                </a:lnTo>
                <a:lnTo>
                  <a:pt x="1260813" y="52372"/>
                </a:lnTo>
                <a:lnTo>
                  <a:pt x="1501173" y="158124"/>
                </a:lnTo>
                <a:lnTo>
                  <a:pt x="1686509" y="262198"/>
                </a:lnTo>
                <a:lnTo>
                  <a:pt x="1760749" y="309199"/>
                </a:lnTo>
              </a:path>
            </a:pathLst>
          </a:custGeom>
          <a:ln w="80713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03965" y="401399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7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3960" y="4013999"/>
            <a:ext cx="1424940" cy="0"/>
          </a:xfrm>
          <a:custGeom>
            <a:avLst/>
            <a:gdLst/>
            <a:ahLst/>
            <a:cxnLst/>
            <a:rect l="l" t="t" r="r" b="b"/>
            <a:pathLst>
              <a:path w="1424940">
                <a:moveTo>
                  <a:pt x="0" y="0"/>
                </a:moveTo>
                <a:lnTo>
                  <a:pt x="1424657" y="0"/>
                </a:lnTo>
              </a:path>
            </a:pathLst>
          </a:custGeom>
          <a:ln w="82397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807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6770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76509" y="414258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6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4" y="161429"/>
                </a:lnTo>
                <a:lnTo>
                  <a:pt x="519222" y="161429"/>
                </a:lnTo>
                <a:lnTo>
                  <a:pt x="519480" y="81612"/>
                </a:lnTo>
                <a:lnTo>
                  <a:pt x="242064" y="80714"/>
                </a:lnTo>
                <a:lnTo>
                  <a:pt x="242326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4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2000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1672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37798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1667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8975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3116" y="4975859"/>
            <a:ext cx="7096759" cy="375285"/>
          </a:xfrm>
          <a:custGeom>
            <a:avLst/>
            <a:gdLst/>
            <a:ahLst/>
            <a:cxnLst/>
            <a:rect l="l" t="t" r="r" b="b"/>
            <a:pathLst>
              <a:path w="7096759" h="375285">
                <a:moveTo>
                  <a:pt x="7034314" y="0"/>
                </a:moveTo>
                <a:lnTo>
                  <a:pt x="62445" y="0"/>
                </a:lnTo>
                <a:lnTo>
                  <a:pt x="38139" y="4911"/>
                </a:lnTo>
                <a:lnTo>
                  <a:pt x="18289" y="18306"/>
                </a:lnTo>
                <a:lnTo>
                  <a:pt x="4907" y="38172"/>
                </a:lnTo>
                <a:lnTo>
                  <a:pt x="0" y="62500"/>
                </a:lnTo>
                <a:lnTo>
                  <a:pt x="0" y="312489"/>
                </a:lnTo>
                <a:lnTo>
                  <a:pt x="4907" y="336818"/>
                </a:lnTo>
                <a:lnTo>
                  <a:pt x="18289" y="356684"/>
                </a:lnTo>
                <a:lnTo>
                  <a:pt x="38139" y="370078"/>
                </a:lnTo>
                <a:lnTo>
                  <a:pt x="62445" y="374990"/>
                </a:lnTo>
                <a:lnTo>
                  <a:pt x="7034314" y="374990"/>
                </a:lnTo>
                <a:lnTo>
                  <a:pt x="7058620" y="370078"/>
                </a:lnTo>
                <a:lnTo>
                  <a:pt x="7078470" y="356684"/>
                </a:lnTo>
                <a:lnTo>
                  <a:pt x="7091852" y="336818"/>
                </a:lnTo>
                <a:lnTo>
                  <a:pt x="7096760" y="312489"/>
                </a:lnTo>
                <a:lnTo>
                  <a:pt x="7096760" y="62500"/>
                </a:lnTo>
                <a:lnTo>
                  <a:pt x="7091852" y="38172"/>
                </a:lnTo>
                <a:lnTo>
                  <a:pt x="7078470" y="18306"/>
                </a:lnTo>
                <a:lnTo>
                  <a:pt x="7058620" y="4911"/>
                </a:lnTo>
                <a:lnTo>
                  <a:pt x="7034314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4034" y="1776619"/>
            <a:ext cx="1570990" cy="38855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450850">
              <a:lnSpc>
                <a:spcPct val="102299"/>
              </a:lnSpc>
              <a:spcBef>
                <a:spcPts val="65"/>
              </a:spcBef>
            </a:pPr>
            <a:r>
              <a:rPr sz="2500" b="1" spc="20" dirty="0">
                <a:latin typeface="Chalkboard"/>
                <a:cs typeface="Chalkboard"/>
              </a:rPr>
              <a:t>DNA</a:t>
            </a:r>
            <a:r>
              <a:rPr sz="2500" b="1" spc="-50" dirty="0">
                <a:latin typeface="Chalkboard"/>
                <a:cs typeface="Chalkboard"/>
              </a:rPr>
              <a:t> </a:t>
            </a:r>
            <a:r>
              <a:rPr sz="2500" b="1" spc="35" dirty="0">
                <a:latin typeface="Chalkboard"/>
                <a:cs typeface="Chalkboard"/>
              </a:rPr>
              <a:t>or  </a:t>
            </a:r>
            <a:r>
              <a:rPr sz="2500" b="1" spc="20" dirty="0">
                <a:latin typeface="Chalkboard"/>
                <a:cs typeface="Chalkboard"/>
              </a:rPr>
              <a:t>cDNA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halkboard"/>
              <a:cs typeface="Chalkboard"/>
            </a:endParaRPr>
          </a:p>
          <a:p>
            <a:pPr marL="12700">
              <a:lnSpc>
                <a:spcPct val="100000"/>
              </a:lnSpc>
            </a:pPr>
            <a:r>
              <a:rPr sz="2500" b="1" spc="-10" dirty="0">
                <a:latin typeface="Chalkboard"/>
                <a:cs typeface="Chalkboard"/>
              </a:rPr>
              <a:t>fragment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halkboard"/>
              <a:cs typeface="Chalkboard"/>
            </a:endParaRPr>
          </a:p>
          <a:p>
            <a:pPr marL="12700" marR="5080">
              <a:lnSpc>
                <a:spcPct val="102299"/>
              </a:lnSpc>
            </a:pPr>
            <a:r>
              <a:rPr sz="2500" b="1" spc="25" dirty="0">
                <a:latin typeface="Chalkboard"/>
                <a:cs typeface="Chalkboard"/>
              </a:rPr>
              <a:t>read</a:t>
            </a:r>
            <a:r>
              <a:rPr sz="2500" b="1" spc="-55" dirty="0">
                <a:latin typeface="Chalkboard"/>
                <a:cs typeface="Chalkboard"/>
              </a:rPr>
              <a:t> </a:t>
            </a:r>
            <a:r>
              <a:rPr sz="2500" b="1" spc="25" dirty="0">
                <a:latin typeface="Chalkboard"/>
                <a:cs typeface="Chalkboard"/>
              </a:rPr>
              <a:t>from  </a:t>
            </a:r>
            <a:r>
              <a:rPr sz="2500" b="1" dirty="0">
                <a:latin typeface="Chalkboard"/>
                <a:cs typeface="Chalkboard"/>
              </a:rPr>
              <a:t>each</a:t>
            </a:r>
            <a:r>
              <a:rPr sz="2500" b="1" spc="-5" dirty="0">
                <a:latin typeface="Chalkboard"/>
                <a:cs typeface="Chalkboard"/>
              </a:rPr>
              <a:t> </a:t>
            </a:r>
            <a:r>
              <a:rPr sz="2500" b="1" spc="55" dirty="0">
                <a:latin typeface="Chalkboard"/>
                <a:cs typeface="Chalkboard"/>
              </a:rPr>
              <a:t>end</a:t>
            </a:r>
            <a:endParaRPr sz="2500">
              <a:latin typeface="Chalkboard"/>
              <a:cs typeface="Chalkboard"/>
            </a:endParaRPr>
          </a:p>
          <a:p>
            <a:pPr marL="12700" marR="91440">
              <a:lnSpc>
                <a:spcPct val="102299"/>
              </a:lnSpc>
              <a:spcBef>
                <a:spcPts val="2875"/>
              </a:spcBef>
            </a:pPr>
            <a:r>
              <a:rPr sz="2500" b="1" spc="-5" dirty="0">
                <a:latin typeface="Chalkboard"/>
                <a:cs typeface="Chalkboard"/>
              </a:rPr>
              <a:t>align </a:t>
            </a:r>
            <a:r>
              <a:rPr sz="2500" b="1" spc="-95" dirty="0">
                <a:latin typeface="Chalkboard"/>
                <a:cs typeface="Chalkboard"/>
              </a:rPr>
              <a:t>to  </a:t>
            </a: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03805" y="5492098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3"/>
                </a:lnTo>
                <a:lnTo>
                  <a:pt x="277414" y="161430"/>
                </a:lnTo>
                <a:lnTo>
                  <a:pt x="277154" y="242145"/>
                </a:lnTo>
                <a:lnTo>
                  <a:pt x="519479" y="121856"/>
                </a:lnTo>
                <a:lnTo>
                  <a:pt x="437929" y="80714"/>
                </a:lnTo>
                <a:lnTo>
                  <a:pt x="277676" y="80714"/>
                </a:lnTo>
                <a:lnTo>
                  <a:pt x="436149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89219" y="54903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5"/>
                </a:lnTo>
                <a:lnTo>
                  <a:pt x="241802" y="161430"/>
                </a:lnTo>
                <a:lnTo>
                  <a:pt x="519222" y="161430"/>
                </a:lnTo>
                <a:lnTo>
                  <a:pt x="519479" y="81612"/>
                </a:lnTo>
                <a:lnTo>
                  <a:pt x="242063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30"/>
                </a:moveTo>
                <a:lnTo>
                  <a:pt x="241802" y="161430"/>
                </a:lnTo>
                <a:lnTo>
                  <a:pt x="519219" y="162328"/>
                </a:lnTo>
                <a:lnTo>
                  <a:pt x="519222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74533" y="4457700"/>
            <a:ext cx="605366" cy="1011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9997" y="4489129"/>
            <a:ext cx="242570" cy="648335"/>
          </a:xfrm>
          <a:custGeom>
            <a:avLst/>
            <a:gdLst/>
            <a:ahLst/>
            <a:cxnLst/>
            <a:rect l="l" t="t" r="r" b="b"/>
            <a:pathLst>
              <a:path w="242570" h="648335">
                <a:moveTo>
                  <a:pt x="0" y="386361"/>
                </a:moveTo>
                <a:lnTo>
                  <a:pt x="68896" y="648161"/>
                </a:lnTo>
                <a:lnTo>
                  <a:pt x="236814" y="435916"/>
                </a:lnTo>
                <a:lnTo>
                  <a:pt x="157876" y="419398"/>
                </a:lnTo>
                <a:lnTo>
                  <a:pt x="161326" y="402879"/>
                </a:lnTo>
                <a:lnTo>
                  <a:pt x="78938" y="402879"/>
                </a:lnTo>
                <a:lnTo>
                  <a:pt x="0" y="386361"/>
                </a:lnTo>
                <a:close/>
              </a:path>
              <a:path w="242570" h="648335">
                <a:moveTo>
                  <a:pt x="163094" y="0"/>
                </a:moveTo>
                <a:lnTo>
                  <a:pt x="78938" y="402879"/>
                </a:lnTo>
                <a:lnTo>
                  <a:pt x="161326" y="402879"/>
                </a:lnTo>
                <a:lnTo>
                  <a:pt x="242032" y="16518"/>
                </a:lnTo>
                <a:lnTo>
                  <a:pt x="163094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61796" y="367858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8" y="0"/>
                </a:moveTo>
                <a:lnTo>
                  <a:pt x="277676" y="80716"/>
                </a:lnTo>
                <a:lnTo>
                  <a:pt x="258" y="80716"/>
                </a:lnTo>
                <a:lnTo>
                  <a:pt x="0" y="160533"/>
                </a:lnTo>
                <a:lnTo>
                  <a:pt x="277416" y="161430"/>
                </a:lnTo>
                <a:lnTo>
                  <a:pt x="277155" y="242145"/>
                </a:lnTo>
                <a:lnTo>
                  <a:pt x="519480" y="121856"/>
                </a:lnTo>
                <a:lnTo>
                  <a:pt x="437932" y="80716"/>
                </a:lnTo>
                <a:lnTo>
                  <a:pt x="277676" y="80716"/>
                </a:lnTo>
                <a:lnTo>
                  <a:pt x="436150" y="79816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63471" y="3675221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6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8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72267" y="3458633"/>
            <a:ext cx="1049866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33304" y="3520417"/>
            <a:ext cx="869950" cy="533400"/>
          </a:xfrm>
          <a:custGeom>
            <a:avLst/>
            <a:gdLst/>
            <a:ahLst/>
            <a:cxnLst/>
            <a:rect l="l" t="t" r="r" b="b"/>
            <a:pathLst>
              <a:path w="869950" h="533400">
                <a:moveTo>
                  <a:pt x="434776" y="0"/>
                </a:moveTo>
                <a:lnTo>
                  <a:pt x="375780" y="2433"/>
                </a:lnTo>
                <a:lnTo>
                  <a:pt x="319196" y="9520"/>
                </a:lnTo>
                <a:lnTo>
                  <a:pt x="265542" y="20944"/>
                </a:lnTo>
                <a:lnTo>
                  <a:pt x="215336" y="36387"/>
                </a:lnTo>
                <a:lnTo>
                  <a:pt x="169097" y="55532"/>
                </a:lnTo>
                <a:lnTo>
                  <a:pt x="127343" y="78061"/>
                </a:lnTo>
                <a:lnTo>
                  <a:pt x="90591" y="103657"/>
                </a:lnTo>
                <a:lnTo>
                  <a:pt x="59359" y="132001"/>
                </a:lnTo>
                <a:lnTo>
                  <a:pt x="34166" y="162777"/>
                </a:lnTo>
                <a:lnTo>
                  <a:pt x="3969" y="230353"/>
                </a:lnTo>
                <a:lnTo>
                  <a:pt x="0" y="266518"/>
                </a:lnTo>
                <a:lnTo>
                  <a:pt x="3969" y="302683"/>
                </a:lnTo>
                <a:lnTo>
                  <a:pt x="34166" y="370259"/>
                </a:lnTo>
                <a:lnTo>
                  <a:pt x="59359" y="401035"/>
                </a:lnTo>
                <a:lnTo>
                  <a:pt x="90591" y="429379"/>
                </a:lnTo>
                <a:lnTo>
                  <a:pt x="127343" y="454975"/>
                </a:lnTo>
                <a:lnTo>
                  <a:pt x="169097" y="477504"/>
                </a:lnTo>
                <a:lnTo>
                  <a:pt x="215336" y="496649"/>
                </a:lnTo>
                <a:lnTo>
                  <a:pt x="265542" y="512092"/>
                </a:lnTo>
                <a:lnTo>
                  <a:pt x="319196" y="523516"/>
                </a:lnTo>
                <a:lnTo>
                  <a:pt x="375780" y="530603"/>
                </a:lnTo>
                <a:lnTo>
                  <a:pt x="434776" y="533036"/>
                </a:lnTo>
                <a:lnTo>
                  <a:pt x="493773" y="530603"/>
                </a:lnTo>
                <a:lnTo>
                  <a:pt x="550357" y="523516"/>
                </a:lnTo>
                <a:lnTo>
                  <a:pt x="604011" y="512092"/>
                </a:lnTo>
                <a:lnTo>
                  <a:pt x="654216" y="496649"/>
                </a:lnTo>
                <a:lnTo>
                  <a:pt x="700455" y="477504"/>
                </a:lnTo>
                <a:lnTo>
                  <a:pt x="742210" y="454975"/>
                </a:lnTo>
                <a:lnTo>
                  <a:pt x="778962" y="429379"/>
                </a:lnTo>
                <a:lnTo>
                  <a:pt x="810193" y="401035"/>
                </a:lnTo>
                <a:lnTo>
                  <a:pt x="835386" y="370259"/>
                </a:lnTo>
                <a:lnTo>
                  <a:pt x="865584" y="302683"/>
                </a:lnTo>
                <a:lnTo>
                  <a:pt x="869553" y="266518"/>
                </a:lnTo>
                <a:lnTo>
                  <a:pt x="865584" y="230353"/>
                </a:lnTo>
                <a:lnTo>
                  <a:pt x="835386" y="162777"/>
                </a:lnTo>
                <a:lnTo>
                  <a:pt x="810193" y="132001"/>
                </a:lnTo>
                <a:lnTo>
                  <a:pt x="778962" y="103657"/>
                </a:lnTo>
                <a:lnTo>
                  <a:pt x="742210" y="78061"/>
                </a:lnTo>
                <a:lnTo>
                  <a:pt x="700455" y="55532"/>
                </a:lnTo>
                <a:lnTo>
                  <a:pt x="654216" y="36387"/>
                </a:lnTo>
                <a:lnTo>
                  <a:pt x="604011" y="20944"/>
                </a:lnTo>
                <a:lnTo>
                  <a:pt x="550357" y="9520"/>
                </a:lnTo>
                <a:lnTo>
                  <a:pt x="493773" y="2433"/>
                </a:lnTo>
                <a:lnTo>
                  <a:pt x="43477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3304" y="3520417"/>
            <a:ext cx="869950" cy="533400"/>
          </a:xfrm>
          <a:custGeom>
            <a:avLst/>
            <a:gdLst/>
            <a:ahLst/>
            <a:cxnLst/>
            <a:rect l="l" t="t" r="r" b="b"/>
            <a:pathLst>
              <a:path w="869950" h="533400">
                <a:moveTo>
                  <a:pt x="0" y="266518"/>
                </a:moveTo>
                <a:lnTo>
                  <a:pt x="15530" y="195667"/>
                </a:lnTo>
                <a:lnTo>
                  <a:pt x="59359" y="132001"/>
                </a:lnTo>
                <a:lnTo>
                  <a:pt x="90591" y="103656"/>
                </a:lnTo>
                <a:lnTo>
                  <a:pt x="127343" y="78061"/>
                </a:lnTo>
                <a:lnTo>
                  <a:pt x="169097" y="55532"/>
                </a:lnTo>
                <a:lnTo>
                  <a:pt x="215336" y="36387"/>
                </a:lnTo>
                <a:lnTo>
                  <a:pt x="265541" y="20944"/>
                </a:lnTo>
                <a:lnTo>
                  <a:pt x="319195" y="9520"/>
                </a:lnTo>
                <a:lnTo>
                  <a:pt x="375779" y="2432"/>
                </a:lnTo>
                <a:lnTo>
                  <a:pt x="434776" y="0"/>
                </a:lnTo>
                <a:lnTo>
                  <a:pt x="493773" y="2432"/>
                </a:lnTo>
                <a:lnTo>
                  <a:pt x="550357" y="9520"/>
                </a:lnTo>
                <a:lnTo>
                  <a:pt x="604011" y="20944"/>
                </a:lnTo>
                <a:lnTo>
                  <a:pt x="654216" y="36387"/>
                </a:lnTo>
                <a:lnTo>
                  <a:pt x="700455" y="55532"/>
                </a:lnTo>
                <a:lnTo>
                  <a:pt x="742210" y="78061"/>
                </a:lnTo>
                <a:lnTo>
                  <a:pt x="778962" y="103656"/>
                </a:lnTo>
                <a:lnTo>
                  <a:pt x="810193" y="132001"/>
                </a:lnTo>
                <a:lnTo>
                  <a:pt x="835386" y="162777"/>
                </a:lnTo>
                <a:lnTo>
                  <a:pt x="865584" y="230353"/>
                </a:lnTo>
                <a:lnTo>
                  <a:pt x="869553" y="266518"/>
                </a:lnTo>
                <a:lnTo>
                  <a:pt x="865584" y="302683"/>
                </a:lnTo>
                <a:lnTo>
                  <a:pt x="835386" y="370258"/>
                </a:lnTo>
                <a:lnTo>
                  <a:pt x="810193" y="401034"/>
                </a:lnTo>
                <a:lnTo>
                  <a:pt x="778962" y="429379"/>
                </a:lnTo>
                <a:lnTo>
                  <a:pt x="742210" y="454974"/>
                </a:lnTo>
                <a:lnTo>
                  <a:pt x="700455" y="477503"/>
                </a:lnTo>
                <a:lnTo>
                  <a:pt x="654216" y="496648"/>
                </a:lnTo>
                <a:lnTo>
                  <a:pt x="604011" y="512091"/>
                </a:lnTo>
                <a:lnTo>
                  <a:pt x="550357" y="523515"/>
                </a:lnTo>
                <a:lnTo>
                  <a:pt x="493773" y="530603"/>
                </a:lnTo>
                <a:lnTo>
                  <a:pt x="434776" y="533036"/>
                </a:lnTo>
                <a:lnTo>
                  <a:pt x="375779" y="530603"/>
                </a:lnTo>
                <a:lnTo>
                  <a:pt x="319195" y="523515"/>
                </a:lnTo>
                <a:lnTo>
                  <a:pt x="265541" y="512091"/>
                </a:lnTo>
                <a:lnTo>
                  <a:pt x="215336" y="496648"/>
                </a:lnTo>
                <a:lnTo>
                  <a:pt x="169097" y="477503"/>
                </a:lnTo>
                <a:lnTo>
                  <a:pt x="127343" y="454974"/>
                </a:lnTo>
                <a:lnTo>
                  <a:pt x="90591" y="429379"/>
                </a:lnTo>
                <a:lnTo>
                  <a:pt x="59359" y="401034"/>
                </a:lnTo>
                <a:lnTo>
                  <a:pt x="34166" y="370258"/>
                </a:lnTo>
                <a:lnTo>
                  <a:pt x="3968" y="302683"/>
                </a:lnTo>
                <a:lnTo>
                  <a:pt x="0" y="266518"/>
                </a:lnTo>
                <a:close/>
              </a:path>
            </a:pathLst>
          </a:custGeom>
          <a:ln w="60522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92400" y="4021666"/>
            <a:ext cx="605366" cy="144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7115" y="4053453"/>
            <a:ext cx="241935" cy="1083945"/>
          </a:xfrm>
          <a:custGeom>
            <a:avLst/>
            <a:gdLst/>
            <a:ahLst/>
            <a:cxnLst/>
            <a:rect l="l" t="t" r="r" b="b"/>
            <a:pathLst>
              <a:path w="241935" h="1083945">
                <a:moveTo>
                  <a:pt x="161289" y="0"/>
                </a:moveTo>
                <a:lnTo>
                  <a:pt x="80644" y="0"/>
                </a:lnTo>
                <a:lnTo>
                  <a:pt x="80644" y="841691"/>
                </a:lnTo>
                <a:lnTo>
                  <a:pt x="0" y="841691"/>
                </a:lnTo>
                <a:lnTo>
                  <a:pt x="120967" y="1083837"/>
                </a:lnTo>
                <a:lnTo>
                  <a:pt x="241935" y="841689"/>
                </a:lnTo>
                <a:lnTo>
                  <a:pt x="161289" y="841689"/>
                </a:lnTo>
                <a:lnTo>
                  <a:pt x="161289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3805" y="36769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4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0" y="80714"/>
                </a:lnTo>
                <a:lnTo>
                  <a:pt x="277676" y="80714"/>
                </a:lnTo>
                <a:lnTo>
                  <a:pt x="436150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30500" y="5786966"/>
            <a:ext cx="478366" cy="67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9267" y="5727700"/>
            <a:ext cx="745066" cy="9101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759749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F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63433" y="5786966"/>
            <a:ext cx="482600" cy="67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11033" y="5727700"/>
            <a:ext cx="783166" cy="9101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794324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R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Paired-end</a:t>
            </a:r>
            <a:r>
              <a:rPr spc="-25" dirty="0"/>
              <a:t> </a:t>
            </a:r>
            <a:r>
              <a:rPr spc="-15" dirty="0"/>
              <a:t>sequencing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9"/>
    </mc:Choice>
    <mc:Fallback xmlns="">
      <p:transition spd="slow" advTm="965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2097" y="6111768"/>
            <a:ext cx="916940" cy="0"/>
          </a:xfrm>
          <a:custGeom>
            <a:avLst/>
            <a:gdLst/>
            <a:ahLst/>
            <a:cxnLst/>
            <a:rect l="l" t="t" r="r" b="b"/>
            <a:pathLst>
              <a:path w="916940">
                <a:moveTo>
                  <a:pt x="0" y="0"/>
                </a:moveTo>
                <a:lnTo>
                  <a:pt x="916771" y="0"/>
                </a:lnTo>
              </a:path>
            </a:pathLst>
          </a:custGeom>
          <a:ln w="823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53392" y="6124376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>
                <a:moveTo>
                  <a:pt x="0" y="0"/>
                </a:moveTo>
                <a:lnTo>
                  <a:pt x="863008" y="0"/>
                </a:lnTo>
              </a:path>
            </a:pathLst>
          </a:custGeom>
          <a:ln w="823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2651" y="6126056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672" y="0"/>
                </a:lnTo>
              </a:path>
            </a:pathLst>
          </a:custGeom>
          <a:ln w="82396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3806" y="1872802"/>
            <a:ext cx="7091045" cy="323850"/>
          </a:xfrm>
          <a:custGeom>
            <a:avLst/>
            <a:gdLst/>
            <a:ahLst/>
            <a:cxnLst/>
            <a:rect l="l" t="t" r="r" b="b"/>
            <a:pathLst>
              <a:path w="7091045" h="323850">
                <a:moveTo>
                  <a:pt x="20582" y="323415"/>
                </a:moveTo>
                <a:lnTo>
                  <a:pt x="3517" y="317625"/>
                </a:lnTo>
                <a:lnTo>
                  <a:pt x="0" y="307413"/>
                </a:lnTo>
                <a:lnTo>
                  <a:pt x="23575" y="288358"/>
                </a:lnTo>
                <a:lnTo>
                  <a:pt x="87792" y="256037"/>
                </a:lnTo>
                <a:lnTo>
                  <a:pt x="115856" y="242282"/>
                </a:lnTo>
                <a:lnTo>
                  <a:pt x="148809" y="224646"/>
                </a:lnTo>
                <a:lnTo>
                  <a:pt x="186122" y="203927"/>
                </a:lnTo>
                <a:lnTo>
                  <a:pt x="227266" y="180919"/>
                </a:lnTo>
                <a:lnTo>
                  <a:pt x="271711" y="156418"/>
                </a:lnTo>
                <a:lnTo>
                  <a:pt x="318929" y="131220"/>
                </a:lnTo>
                <a:lnTo>
                  <a:pt x="368391" y="106120"/>
                </a:lnTo>
                <a:lnTo>
                  <a:pt x="419567" y="81914"/>
                </a:lnTo>
                <a:lnTo>
                  <a:pt x="471929" y="59398"/>
                </a:lnTo>
                <a:lnTo>
                  <a:pt x="524947" y="39366"/>
                </a:lnTo>
                <a:lnTo>
                  <a:pt x="578093" y="22615"/>
                </a:lnTo>
                <a:lnTo>
                  <a:pt x="630836" y="9939"/>
                </a:lnTo>
                <a:lnTo>
                  <a:pt x="682649" y="2136"/>
                </a:lnTo>
                <a:lnTo>
                  <a:pt x="733003" y="0"/>
                </a:lnTo>
                <a:lnTo>
                  <a:pt x="773580" y="3370"/>
                </a:lnTo>
                <a:lnTo>
                  <a:pt x="813947" y="11486"/>
                </a:lnTo>
                <a:lnTo>
                  <a:pt x="854218" y="23731"/>
                </a:lnTo>
                <a:lnTo>
                  <a:pt x="894508" y="39485"/>
                </a:lnTo>
                <a:lnTo>
                  <a:pt x="934932" y="58134"/>
                </a:lnTo>
                <a:lnTo>
                  <a:pt x="975605" y="79059"/>
                </a:lnTo>
                <a:lnTo>
                  <a:pt x="1016643" y="101644"/>
                </a:lnTo>
                <a:lnTo>
                  <a:pt x="1058158" y="125271"/>
                </a:lnTo>
                <a:lnTo>
                  <a:pt x="1100268" y="149323"/>
                </a:lnTo>
                <a:lnTo>
                  <a:pt x="1143086" y="173183"/>
                </a:lnTo>
                <a:lnTo>
                  <a:pt x="1186728" y="196234"/>
                </a:lnTo>
                <a:lnTo>
                  <a:pt x="1231308" y="217859"/>
                </a:lnTo>
                <a:lnTo>
                  <a:pt x="1276941" y="237440"/>
                </a:lnTo>
                <a:lnTo>
                  <a:pt x="1323743" y="254361"/>
                </a:lnTo>
                <a:lnTo>
                  <a:pt x="1371828" y="268004"/>
                </a:lnTo>
                <a:lnTo>
                  <a:pt x="1421311" y="277752"/>
                </a:lnTo>
                <a:lnTo>
                  <a:pt x="1472307" y="282988"/>
                </a:lnTo>
                <a:lnTo>
                  <a:pt x="1515148" y="283798"/>
                </a:lnTo>
                <a:lnTo>
                  <a:pt x="1559700" y="281913"/>
                </a:lnTo>
                <a:lnTo>
                  <a:pt x="1605785" y="277606"/>
                </a:lnTo>
                <a:lnTo>
                  <a:pt x="1653225" y="271147"/>
                </a:lnTo>
                <a:lnTo>
                  <a:pt x="1701839" y="262806"/>
                </a:lnTo>
                <a:lnTo>
                  <a:pt x="1751452" y="252855"/>
                </a:lnTo>
                <a:lnTo>
                  <a:pt x="1801882" y="241564"/>
                </a:lnTo>
                <a:lnTo>
                  <a:pt x="1852953" y="229202"/>
                </a:lnTo>
                <a:lnTo>
                  <a:pt x="1904485" y="216043"/>
                </a:lnTo>
                <a:lnTo>
                  <a:pt x="1956301" y="202354"/>
                </a:lnTo>
                <a:lnTo>
                  <a:pt x="2008221" y="188409"/>
                </a:lnTo>
                <a:lnTo>
                  <a:pt x="2060066" y="174476"/>
                </a:lnTo>
                <a:lnTo>
                  <a:pt x="2111660" y="160827"/>
                </a:lnTo>
                <a:lnTo>
                  <a:pt x="2162822" y="147733"/>
                </a:lnTo>
                <a:lnTo>
                  <a:pt x="2213375" y="135464"/>
                </a:lnTo>
                <a:lnTo>
                  <a:pt x="2263139" y="124290"/>
                </a:lnTo>
                <a:lnTo>
                  <a:pt x="2311937" y="114482"/>
                </a:lnTo>
                <a:lnTo>
                  <a:pt x="2359589" y="106312"/>
                </a:lnTo>
                <a:lnTo>
                  <a:pt x="2405918" y="100049"/>
                </a:lnTo>
                <a:lnTo>
                  <a:pt x="2450745" y="95965"/>
                </a:lnTo>
                <a:lnTo>
                  <a:pt x="2493891" y="94329"/>
                </a:lnTo>
                <a:lnTo>
                  <a:pt x="2544321" y="95769"/>
                </a:lnTo>
                <a:lnTo>
                  <a:pt x="2591560" y="100580"/>
                </a:lnTo>
                <a:lnTo>
                  <a:pt x="2636094" y="108309"/>
                </a:lnTo>
                <a:lnTo>
                  <a:pt x="2678406" y="118505"/>
                </a:lnTo>
                <a:lnTo>
                  <a:pt x="2718980" y="130713"/>
                </a:lnTo>
                <a:lnTo>
                  <a:pt x="2758302" y="144482"/>
                </a:lnTo>
                <a:lnTo>
                  <a:pt x="2796855" y="159359"/>
                </a:lnTo>
                <a:lnTo>
                  <a:pt x="2835123" y="174892"/>
                </a:lnTo>
                <a:lnTo>
                  <a:pt x="2873591" y="190628"/>
                </a:lnTo>
                <a:lnTo>
                  <a:pt x="2912743" y="206114"/>
                </a:lnTo>
                <a:lnTo>
                  <a:pt x="2953063" y="220898"/>
                </a:lnTo>
                <a:lnTo>
                  <a:pt x="2995036" y="234527"/>
                </a:lnTo>
                <a:lnTo>
                  <a:pt x="3039145" y="246549"/>
                </a:lnTo>
                <a:lnTo>
                  <a:pt x="3085876" y="256511"/>
                </a:lnTo>
                <a:lnTo>
                  <a:pt x="3135712" y="263961"/>
                </a:lnTo>
                <a:lnTo>
                  <a:pt x="3189137" y="268446"/>
                </a:lnTo>
                <a:lnTo>
                  <a:pt x="3246637" y="269513"/>
                </a:lnTo>
                <a:lnTo>
                  <a:pt x="3286574" y="268169"/>
                </a:lnTo>
                <a:lnTo>
                  <a:pt x="3328237" y="265262"/>
                </a:lnTo>
                <a:lnTo>
                  <a:pt x="3371501" y="260923"/>
                </a:lnTo>
                <a:lnTo>
                  <a:pt x="3416242" y="255283"/>
                </a:lnTo>
                <a:lnTo>
                  <a:pt x="3462337" y="248473"/>
                </a:lnTo>
                <a:lnTo>
                  <a:pt x="3509662" y="240623"/>
                </a:lnTo>
                <a:lnTo>
                  <a:pt x="3558093" y="231866"/>
                </a:lnTo>
                <a:lnTo>
                  <a:pt x="3607506" y="222333"/>
                </a:lnTo>
                <a:lnTo>
                  <a:pt x="3657777" y="212154"/>
                </a:lnTo>
                <a:lnTo>
                  <a:pt x="3708782" y="201460"/>
                </a:lnTo>
                <a:lnTo>
                  <a:pt x="3760398" y="190383"/>
                </a:lnTo>
                <a:lnTo>
                  <a:pt x="3812500" y="179054"/>
                </a:lnTo>
                <a:lnTo>
                  <a:pt x="3864964" y="167603"/>
                </a:lnTo>
                <a:lnTo>
                  <a:pt x="3917667" y="156163"/>
                </a:lnTo>
                <a:lnTo>
                  <a:pt x="3970485" y="144864"/>
                </a:lnTo>
                <a:lnTo>
                  <a:pt x="4023293" y="133836"/>
                </a:lnTo>
                <a:lnTo>
                  <a:pt x="4075969" y="123212"/>
                </a:lnTo>
                <a:lnTo>
                  <a:pt x="4128387" y="113123"/>
                </a:lnTo>
                <a:lnTo>
                  <a:pt x="4180425" y="103699"/>
                </a:lnTo>
                <a:lnTo>
                  <a:pt x="4231957" y="95072"/>
                </a:lnTo>
                <a:lnTo>
                  <a:pt x="4282862" y="87372"/>
                </a:lnTo>
                <a:lnTo>
                  <a:pt x="4333013" y="80731"/>
                </a:lnTo>
                <a:lnTo>
                  <a:pt x="4382289" y="75280"/>
                </a:lnTo>
                <a:lnTo>
                  <a:pt x="4430563" y="71150"/>
                </a:lnTo>
                <a:lnTo>
                  <a:pt x="4477714" y="68472"/>
                </a:lnTo>
                <a:lnTo>
                  <a:pt x="4523617" y="67378"/>
                </a:lnTo>
                <a:lnTo>
                  <a:pt x="4576698" y="68179"/>
                </a:lnTo>
                <a:lnTo>
                  <a:pt x="4629051" y="71063"/>
                </a:lnTo>
                <a:lnTo>
                  <a:pt x="4680725" y="75827"/>
                </a:lnTo>
                <a:lnTo>
                  <a:pt x="4731769" y="82271"/>
                </a:lnTo>
                <a:lnTo>
                  <a:pt x="4782232" y="90192"/>
                </a:lnTo>
                <a:lnTo>
                  <a:pt x="4832164" y="99391"/>
                </a:lnTo>
                <a:lnTo>
                  <a:pt x="4881614" y="109666"/>
                </a:lnTo>
                <a:lnTo>
                  <a:pt x="4930630" y="120815"/>
                </a:lnTo>
                <a:lnTo>
                  <a:pt x="4979263" y="132637"/>
                </a:lnTo>
                <a:lnTo>
                  <a:pt x="5027561" y="144931"/>
                </a:lnTo>
                <a:lnTo>
                  <a:pt x="5075574" y="157496"/>
                </a:lnTo>
                <a:lnTo>
                  <a:pt x="5123351" y="170131"/>
                </a:lnTo>
                <a:lnTo>
                  <a:pt x="5170941" y="182634"/>
                </a:lnTo>
                <a:lnTo>
                  <a:pt x="5218394" y="194804"/>
                </a:lnTo>
                <a:lnTo>
                  <a:pt x="5265758" y="206440"/>
                </a:lnTo>
                <a:lnTo>
                  <a:pt x="5313083" y="217341"/>
                </a:lnTo>
                <a:lnTo>
                  <a:pt x="5360418" y="227306"/>
                </a:lnTo>
                <a:lnTo>
                  <a:pt x="5407812" y="236132"/>
                </a:lnTo>
                <a:lnTo>
                  <a:pt x="5455315" y="243620"/>
                </a:lnTo>
                <a:lnTo>
                  <a:pt x="5502976" y="249567"/>
                </a:lnTo>
                <a:lnTo>
                  <a:pt x="5550844" y="253774"/>
                </a:lnTo>
                <a:lnTo>
                  <a:pt x="5598968" y="256037"/>
                </a:lnTo>
                <a:lnTo>
                  <a:pt x="5650129" y="256372"/>
                </a:lnTo>
                <a:lnTo>
                  <a:pt x="5702352" y="254926"/>
                </a:lnTo>
                <a:lnTo>
                  <a:pt x="5755451" y="251873"/>
                </a:lnTo>
                <a:lnTo>
                  <a:pt x="5809237" y="247388"/>
                </a:lnTo>
                <a:lnTo>
                  <a:pt x="5863524" y="241646"/>
                </a:lnTo>
                <a:lnTo>
                  <a:pt x="5918125" y="234822"/>
                </a:lnTo>
                <a:lnTo>
                  <a:pt x="5972852" y="227090"/>
                </a:lnTo>
                <a:lnTo>
                  <a:pt x="6027518" y="218624"/>
                </a:lnTo>
                <a:lnTo>
                  <a:pt x="6081936" y="209599"/>
                </a:lnTo>
                <a:lnTo>
                  <a:pt x="6135918" y="200191"/>
                </a:lnTo>
                <a:lnTo>
                  <a:pt x="6189278" y="190573"/>
                </a:lnTo>
                <a:lnTo>
                  <a:pt x="6241828" y="180919"/>
                </a:lnTo>
                <a:lnTo>
                  <a:pt x="6293381" y="171406"/>
                </a:lnTo>
                <a:lnTo>
                  <a:pt x="6343749" y="162207"/>
                </a:lnTo>
                <a:lnTo>
                  <a:pt x="6392745" y="153497"/>
                </a:lnTo>
                <a:lnTo>
                  <a:pt x="6440183" y="145450"/>
                </a:lnTo>
                <a:lnTo>
                  <a:pt x="6485875" y="138241"/>
                </a:lnTo>
                <a:lnTo>
                  <a:pt x="6529633" y="132045"/>
                </a:lnTo>
                <a:lnTo>
                  <a:pt x="6571271" y="127037"/>
                </a:lnTo>
                <a:lnTo>
                  <a:pt x="6610601" y="123390"/>
                </a:lnTo>
                <a:lnTo>
                  <a:pt x="6647436" y="121280"/>
                </a:lnTo>
                <a:lnTo>
                  <a:pt x="6821655" y="130124"/>
                </a:lnTo>
                <a:lnTo>
                  <a:pt x="6962480" y="158338"/>
                </a:lnTo>
                <a:lnTo>
                  <a:pt x="7056678" y="188238"/>
                </a:lnTo>
                <a:lnTo>
                  <a:pt x="7091018" y="202134"/>
                </a:lnTo>
              </a:path>
            </a:pathLst>
          </a:custGeom>
          <a:ln w="80715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73761" y="2913667"/>
            <a:ext cx="1428115" cy="207010"/>
          </a:xfrm>
          <a:custGeom>
            <a:avLst/>
            <a:gdLst/>
            <a:ahLst/>
            <a:cxnLst/>
            <a:rect l="l" t="t" r="r" b="b"/>
            <a:pathLst>
              <a:path w="1428114" h="207010">
                <a:moveTo>
                  <a:pt x="0" y="160632"/>
                </a:moveTo>
                <a:lnTo>
                  <a:pt x="50600" y="142975"/>
                </a:lnTo>
                <a:lnTo>
                  <a:pt x="101179" y="125508"/>
                </a:lnTo>
                <a:lnTo>
                  <a:pt x="151714" y="108422"/>
                </a:lnTo>
                <a:lnTo>
                  <a:pt x="202183" y="91906"/>
                </a:lnTo>
                <a:lnTo>
                  <a:pt x="252564" y="76152"/>
                </a:lnTo>
                <a:lnTo>
                  <a:pt x="302835" y="61349"/>
                </a:lnTo>
                <a:lnTo>
                  <a:pt x="352973" y="47687"/>
                </a:lnTo>
                <a:lnTo>
                  <a:pt x="402958" y="35357"/>
                </a:lnTo>
                <a:lnTo>
                  <a:pt x="452766" y="24550"/>
                </a:lnTo>
                <a:lnTo>
                  <a:pt x="502376" y="15454"/>
                </a:lnTo>
                <a:lnTo>
                  <a:pt x="551766" y="8261"/>
                </a:lnTo>
                <a:lnTo>
                  <a:pt x="600913" y="3161"/>
                </a:lnTo>
                <a:lnTo>
                  <a:pt x="649796" y="343"/>
                </a:lnTo>
                <a:lnTo>
                  <a:pt x="698393" y="0"/>
                </a:lnTo>
                <a:lnTo>
                  <a:pt x="748072" y="3080"/>
                </a:lnTo>
                <a:lnTo>
                  <a:pt x="799808" y="10029"/>
                </a:lnTo>
                <a:lnTo>
                  <a:pt x="852982" y="20276"/>
                </a:lnTo>
                <a:lnTo>
                  <a:pt x="906979" y="33250"/>
                </a:lnTo>
                <a:lnTo>
                  <a:pt x="961181" y="48380"/>
                </a:lnTo>
                <a:lnTo>
                  <a:pt x="1014972" y="65095"/>
                </a:lnTo>
                <a:lnTo>
                  <a:pt x="1067735" y="82825"/>
                </a:lnTo>
                <a:lnTo>
                  <a:pt x="1118854" y="100999"/>
                </a:lnTo>
                <a:lnTo>
                  <a:pt x="1167711" y="119047"/>
                </a:lnTo>
                <a:lnTo>
                  <a:pt x="1213691" y="136396"/>
                </a:lnTo>
                <a:lnTo>
                  <a:pt x="1256175" y="152478"/>
                </a:lnTo>
                <a:lnTo>
                  <a:pt x="1294549" y="166720"/>
                </a:lnTo>
                <a:lnTo>
                  <a:pt x="1328194" y="178552"/>
                </a:lnTo>
                <a:lnTo>
                  <a:pt x="1356494" y="187404"/>
                </a:lnTo>
                <a:lnTo>
                  <a:pt x="1414938" y="203613"/>
                </a:lnTo>
                <a:lnTo>
                  <a:pt x="1427844" y="206646"/>
                </a:lnTo>
                <a:lnTo>
                  <a:pt x="1418505" y="203404"/>
                </a:lnTo>
                <a:lnTo>
                  <a:pt x="1410216" y="20079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5432" y="2998329"/>
            <a:ext cx="1505585" cy="175260"/>
          </a:xfrm>
          <a:custGeom>
            <a:avLst/>
            <a:gdLst/>
            <a:ahLst/>
            <a:cxnLst/>
            <a:rect l="l" t="t" r="r" b="b"/>
            <a:pathLst>
              <a:path w="1505584" h="175260">
                <a:moveTo>
                  <a:pt x="0" y="53646"/>
                </a:moveTo>
                <a:lnTo>
                  <a:pt x="45516" y="68571"/>
                </a:lnTo>
                <a:lnTo>
                  <a:pt x="91179" y="83295"/>
                </a:lnTo>
                <a:lnTo>
                  <a:pt x="137136" y="97616"/>
                </a:lnTo>
                <a:lnTo>
                  <a:pt x="183533" y="111333"/>
                </a:lnTo>
                <a:lnTo>
                  <a:pt x="230518" y="124244"/>
                </a:lnTo>
                <a:lnTo>
                  <a:pt x="278237" y="136148"/>
                </a:lnTo>
                <a:lnTo>
                  <a:pt x="326837" y="146843"/>
                </a:lnTo>
                <a:lnTo>
                  <a:pt x="376465" y="156128"/>
                </a:lnTo>
                <a:lnTo>
                  <a:pt x="427267" y="163802"/>
                </a:lnTo>
                <a:lnTo>
                  <a:pt x="479391" y="169662"/>
                </a:lnTo>
                <a:lnTo>
                  <a:pt x="532983" y="173508"/>
                </a:lnTo>
                <a:lnTo>
                  <a:pt x="588190" y="175138"/>
                </a:lnTo>
                <a:lnTo>
                  <a:pt x="645160" y="174350"/>
                </a:lnTo>
                <a:lnTo>
                  <a:pt x="885415" y="143336"/>
                </a:lnTo>
                <a:lnTo>
                  <a:pt x="1169352" y="83822"/>
                </a:lnTo>
                <a:lnTo>
                  <a:pt x="1406247" y="25984"/>
                </a:lnTo>
                <a:lnTo>
                  <a:pt x="1505373" y="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35047" y="2917823"/>
            <a:ext cx="1760855" cy="309245"/>
          </a:xfrm>
          <a:custGeom>
            <a:avLst/>
            <a:gdLst/>
            <a:ahLst/>
            <a:cxnLst/>
            <a:rect l="l" t="t" r="r" b="b"/>
            <a:pathLst>
              <a:path w="1760854" h="309244">
                <a:moveTo>
                  <a:pt x="0" y="255483"/>
                </a:moveTo>
                <a:lnTo>
                  <a:pt x="51995" y="236634"/>
                </a:lnTo>
                <a:lnTo>
                  <a:pt x="103945" y="217876"/>
                </a:lnTo>
                <a:lnTo>
                  <a:pt x="155803" y="199301"/>
                </a:lnTo>
                <a:lnTo>
                  <a:pt x="207525" y="181000"/>
                </a:lnTo>
                <a:lnTo>
                  <a:pt x="259063" y="163064"/>
                </a:lnTo>
                <a:lnTo>
                  <a:pt x="310373" y="145585"/>
                </a:lnTo>
                <a:lnTo>
                  <a:pt x="361409" y="128654"/>
                </a:lnTo>
                <a:lnTo>
                  <a:pt x="412124" y="112363"/>
                </a:lnTo>
                <a:lnTo>
                  <a:pt x="462474" y="96803"/>
                </a:lnTo>
                <a:lnTo>
                  <a:pt x="512412" y="82064"/>
                </a:lnTo>
                <a:lnTo>
                  <a:pt x="561893" y="68240"/>
                </a:lnTo>
                <a:lnTo>
                  <a:pt x="610872" y="55420"/>
                </a:lnTo>
                <a:lnTo>
                  <a:pt x="659301" y="43696"/>
                </a:lnTo>
                <a:lnTo>
                  <a:pt x="707137" y="33160"/>
                </a:lnTo>
                <a:lnTo>
                  <a:pt x="754332" y="23903"/>
                </a:lnTo>
                <a:lnTo>
                  <a:pt x="800842" y="16017"/>
                </a:lnTo>
                <a:lnTo>
                  <a:pt x="846620" y="9591"/>
                </a:lnTo>
                <a:lnTo>
                  <a:pt x="891621" y="4719"/>
                </a:lnTo>
                <a:lnTo>
                  <a:pt x="935799" y="1492"/>
                </a:lnTo>
                <a:lnTo>
                  <a:pt x="979108" y="0"/>
                </a:lnTo>
                <a:lnTo>
                  <a:pt x="1021503" y="335"/>
                </a:lnTo>
                <a:lnTo>
                  <a:pt x="1260813" y="52372"/>
                </a:lnTo>
                <a:lnTo>
                  <a:pt x="1501173" y="158124"/>
                </a:lnTo>
                <a:lnTo>
                  <a:pt x="1686509" y="262198"/>
                </a:lnTo>
                <a:lnTo>
                  <a:pt x="1760749" y="309199"/>
                </a:lnTo>
              </a:path>
            </a:pathLst>
          </a:custGeom>
          <a:ln w="80713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293" y="4013999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218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3965" y="401399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7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3960" y="4013999"/>
            <a:ext cx="1424940" cy="0"/>
          </a:xfrm>
          <a:custGeom>
            <a:avLst/>
            <a:gdLst/>
            <a:ahLst/>
            <a:cxnLst/>
            <a:rect l="l" t="t" r="r" b="b"/>
            <a:pathLst>
              <a:path w="1424940">
                <a:moveTo>
                  <a:pt x="0" y="0"/>
                </a:moveTo>
                <a:lnTo>
                  <a:pt x="1424657" y="0"/>
                </a:lnTo>
              </a:path>
            </a:pathLst>
          </a:custGeom>
          <a:ln w="82397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5807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6770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6509" y="414258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6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4" y="161429"/>
                </a:lnTo>
                <a:lnTo>
                  <a:pt x="519222" y="161429"/>
                </a:lnTo>
                <a:lnTo>
                  <a:pt x="519480" y="81612"/>
                </a:lnTo>
                <a:lnTo>
                  <a:pt x="242064" y="80714"/>
                </a:lnTo>
                <a:lnTo>
                  <a:pt x="242326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4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6835" y="4013159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0"/>
                </a:moveTo>
                <a:lnTo>
                  <a:pt x="282292" y="840"/>
                </a:lnTo>
              </a:path>
            </a:pathLst>
          </a:custGeom>
          <a:ln w="82396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2000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1672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7798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1667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68975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93116" y="4975859"/>
            <a:ext cx="7096759" cy="375285"/>
          </a:xfrm>
          <a:custGeom>
            <a:avLst/>
            <a:gdLst/>
            <a:ahLst/>
            <a:cxnLst/>
            <a:rect l="l" t="t" r="r" b="b"/>
            <a:pathLst>
              <a:path w="7096759" h="375285">
                <a:moveTo>
                  <a:pt x="7034314" y="0"/>
                </a:moveTo>
                <a:lnTo>
                  <a:pt x="62445" y="0"/>
                </a:lnTo>
                <a:lnTo>
                  <a:pt x="38139" y="4911"/>
                </a:lnTo>
                <a:lnTo>
                  <a:pt x="18289" y="18306"/>
                </a:lnTo>
                <a:lnTo>
                  <a:pt x="4907" y="38172"/>
                </a:lnTo>
                <a:lnTo>
                  <a:pt x="0" y="62500"/>
                </a:lnTo>
                <a:lnTo>
                  <a:pt x="0" y="312489"/>
                </a:lnTo>
                <a:lnTo>
                  <a:pt x="4907" y="336818"/>
                </a:lnTo>
                <a:lnTo>
                  <a:pt x="18289" y="356684"/>
                </a:lnTo>
                <a:lnTo>
                  <a:pt x="38139" y="370078"/>
                </a:lnTo>
                <a:lnTo>
                  <a:pt x="62445" y="374990"/>
                </a:lnTo>
                <a:lnTo>
                  <a:pt x="7034314" y="374990"/>
                </a:lnTo>
                <a:lnTo>
                  <a:pt x="7058620" y="370078"/>
                </a:lnTo>
                <a:lnTo>
                  <a:pt x="7078470" y="356684"/>
                </a:lnTo>
                <a:lnTo>
                  <a:pt x="7091852" y="336818"/>
                </a:lnTo>
                <a:lnTo>
                  <a:pt x="7096760" y="312489"/>
                </a:lnTo>
                <a:lnTo>
                  <a:pt x="7096760" y="62500"/>
                </a:lnTo>
                <a:lnTo>
                  <a:pt x="7091852" y="38172"/>
                </a:lnTo>
                <a:lnTo>
                  <a:pt x="7078470" y="18306"/>
                </a:lnTo>
                <a:lnTo>
                  <a:pt x="7058620" y="4911"/>
                </a:lnTo>
                <a:lnTo>
                  <a:pt x="7034314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4034" y="1776619"/>
            <a:ext cx="1570990" cy="38855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450850">
              <a:lnSpc>
                <a:spcPct val="102299"/>
              </a:lnSpc>
              <a:spcBef>
                <a:spcPts val="65"/>
              </a:spcBef>
            </a:pPr>
            <a:r>
              <a:rPr sz="2500" b="1" spc="20" dirty="0">
                <a:latin typeface="Chalkboard"/>
                <a:cs typeface="Chalkboard"/>
              </a:rPr>
              <a:t>DNA</a:t>
            </a:r>
            <a:r>
              <a:rPr sz="2500" b="1" spc="-50" dirty="0">
                <a:latin typeface="Chalkboard"/>
                <a:cs typeface="Chalkboard"/>
              </a:rPr>
              <a:t> </a:t>
            </a:r>
            <a:r>
              <a:rPr sz="2500" b="1" spc="35" dirty="0">
                <a:latin typeface="Chalkboard"/>
                <a:cs typeface="Chalkboard"/>
              </a:rPr>
              <a:t>or  </a:t>
            </a:r>
            <a:r>
              <a:rPr sz="2500" b="1" spc="20" dirty="0">
                <a:latin typeface="Chalkboard"/>
                <a:cs typeface="Chalkboard"/>
              </a:rPr>
              <a:t>cDNA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halkboard"/>
              <a:cs typeface="Chalkboard"/>
            </a:endParaRPr>
          </a:p>
          <a:p>
            <a:pPr marL="12700">
              <a:lnSpc>
                <a:spcPct val="100000"/>
              </a:lnSpc>
            </a:pPr>
            <a:r>
              <a:rPr sz="2500" b="1" spc="-10" dirty="0">
                <a:latin typeface="Chalkboard"/>
                <a:cs typeface="Chalkboard"/>
              </a:rPr>
              <a:t>fragment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halkboard"/>
              <a:cs typeface="Chalkboard"/>
            </a:endParaRPr>
          </a:p>
          <a:p>
            <a:pPr marL="12700" marR="5080">
              <a:lnSpc>
                <a:spcPct val="102299"/>
              </a:lnSpc>
            </a:pPr>
            <a:r>
              <a:rPr sz="2500" b="1" spc="25" dirty="0">
                <a:latin typeface="Chalkboard"/>
                <a:cs typeface="Chalkboard"/>
              </a:rPr>
              <a:t>read</a:t>
            </a:r>
            <a:r>
              <a:rPr sz="2500" b="1" spc="-55" dirty="0">
                <a:latin typeface="Chalkboard"/>
                <a:cs typeface="Chalkboard"/>
              </a:rPr>
              <a:t> </a:t>
            </a:r>
            <a:r>
              <a:rPr sz="2500" b="1" spc="25" dirty="0">
                <a:latin typeface="Chalkboard"/>
                <a:cs typeface="Chalkboard"/>
              </a:rPr>
              <a:t>from  </a:t>
            </a:r>
            <a:r>
              <a:rPr sz="2500" b="1" dirty="0">
                <a:latin typeface="Chalkboard"/>
                <a:cs typeface="Chalkboard"/>
              </a:rPr>
              <a:t>each</a:t>
            </a:r>
            <a:r>
              <a:rPr sz="2500" b="1" spc="-5" dirty="0">
                <a:latin typeface="Chalkboard"/>
                <a:cs typeface="Chalkboard"/>
              </a:rPr>
              <a:t> </a:t>
            </a:r>
            <a:r>
              <a:rPr sz="2500" b="1" spc="55" dirty="0">
                <a:latin typeface="Chalkboard"/>
                <a:cs typeface="Chalkboard"/>
              </a:rPr>
              <a:t>end</a:t>
            </a:r>
            <a:endParaRPr sz="2500">
              <a:latin typeface="Chalkboard"/>
              <a:cs typeface="Chalkboard"/>
            </a:endParaRPr>
          </a:p>
          <a:p>
            <a:pPr marL="12700" marR="91440">
              <a:lnSpc>
                <a:spcPct val="102299"/>
              </a:lnSpc>
              <a:spcBef>
                <a:spcPts val="2875"/>
              </a:spcBef>
            </a:pPr>
            <a:r>
              <a:rPr sz="2500" b="1" spc="-5" dirty="0">
                <a:latin typeface="Chalkboard"/>
                <a:cs typeface="Chalkboard"/>
              </a:rPr>
              <a:t>align </a:t>
            </a:r>
            <a:r>
              <a:rPr sz="2500" b="1" spc="-95" dirty="0">
                <a:latin typeface="Chalkboard"/>
                <a:cs typeface="Chalkboard"/>
              </a:rPr>
              <a:t>to  </a:t>
            </a: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03805" y="5492098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3"/>
                </a:lnTo>
                <a:lnTo>
                  <a:pt x="277414" y="161430"/>
                </a:lnTo>
                <a:lnTo>
                  <a:pt x="277154" y="242145"/>
                </a:lnTo>
                <a:lnTo>
                  <a:pt x="519479" y="121856"/>
                </a:lnTo>
                <a:lnTo>
                  <a:pt x="437929" y="80714"/>
                </a:lnTo>
                <a:lnTo>
                  <a:pt x="277676" y="80714"/>
                </a:lnTo>
                <a:lnTo>
                  <a:pt x="436149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89219" y="54903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5"/>
                </a:lnTo>
                <a:lnTo>
                  <a:pt x="241802" y="161430"/>
                </a:lnTo>
                <a:lnTo>
                  <a:pt x="519222" y="161430"/>
                </a:lnTo>
                <a:lnTo>
                  <a:pt x="519479" y="81612"/>
                </a:lnTo>
                <a:lnTo>
                  <a:pt x="242063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30"/>
                </a:moveTo>
                <a:lnTo>
                  <a:pt x="241802" y="161430"/>
                </a:lnTo>
                <a:lnTo>
                  <a:pt x="519219" y="162328"/>
                </a:lnTo>
                <a:lnTo>
                  <a:pt x="519222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4917" y="5468557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3"/>
                </a:lnTo>
                <a:lnTo>
                  <a:pt x="277414" y="161430"/>
                </a:lnTo>
                <a:lnTo>
                  <a:pt x="277154" y="242145"/>
                </a:lnTo>
                <a:lnTo>
                  <a:pt x="519479" y="121856"/>
                </a:lnTo>
                <a:lnTo>
                  <a:pt x="437929" y="80714"/>
                </a:lnTo>
                <a:lnTo>
                  <a:pt x="277676" y="80714"/>
                </a:lnTo>
                <a:lnTo>
                  <a:pt x="436149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09244" y="546844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88741" y="547696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8" y="80714"/>
                </a:lnTo>
                <a:lnTo>
                  <a:pt x="0" y="160530"/>
                </a:lnTo>
                <a:lnTo>
                  <a:pt x="277416" y="161429"/>
                </a:lnTo>
                <a:lnTo>
                  <a:pt x="277155" y="242144"/>
                </a:lnTo>
                <a:lnTo>
                  <a:pt x="519480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9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63069" y="5476850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5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4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3805" y="36769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4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0" y="80714"/>
                </a:lnTo>
                <a:lnTo>
                  <a:pt x="277676" y="80714"/>
                </a:lnTo>
                <a:lnTo>
                  <a:pt x="436150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61796" y="367858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8" y="0"/>
                </a:moveTo>
                <a:lnTo>
                  <a:pt x="277676" y="80716"/>
                </a:lnTo>
                <a:lnTo>
                  <a:pt x="258" y="80716"/>
                </a:lnTo>
                <a:lnTo>
                  <a:pt x="0" y="160533"/>
                </a:lnTo>
                <a:lnTo>
                  <a:pt x="277416" y="161430"/>
                </a:lnTo>
                <a:lnTo>
                  <a:pt x="277155" y="242145"/>
                </a:lnTo>
                <a:lnTo>
                  <a:pt x="519480" y="121856"/>
                </a:lnTo>
                <a:lnTo>
                  <a:pt x="437932" y="80716"/>
                </a:lnTo>
                <a:lnTo>
                  <a:pt x="277676" y="80716"/>
                </a:lnTo>
                <a:lnTo>
                  <a:pt x="436150" y="79816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63471" y="3675221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6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8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30500" y="5786966"/>
            <a:ext cx="478366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9267" y="5727700"/>
            <a:ext cx="745066" cy="91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759749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F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63433" y="5786966"/>
            <a:ext cx="482600" cy="67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11033" y="5727700"/>
            <a:ext cx="783166" cy="910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94324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R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60433" y="5786966"/>
            <a:ext cx="482600" cy="67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29200" y="5727700"/>
            <a:ext cx="745066" cy="91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190490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F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83866" y="5786966"/>
            <a:ext cx="4826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35700" y="5727700"/>
            <a:ext cx="783166" cy="910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416400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R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97233" y="5786966"/>
            <a:ext cx="4826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66000" y="5727700"/>
            <a:ext cx="745066" cy="9101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529194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F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779933" y="5786966"/>
            <a:ext cx="478366" cy="673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27533" y="5727700"/>
            <a:ext cx="783166" cy="910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808868" y="5818435"/>
            <a:ext cx="363220" cy="554355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2984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sz="2950" b="1" spc="5" dirty="0">
                <a:latin typeface="Calibri"/>
                <a:cs typeface="Calibri"/>
              </a:rPr>
              <a:t>R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Paired-end</a:t>
            </a:r>
            <a:r>
              <a:rPr spc="-25" dirty="0"/>
              <a:t> </a:t>
            </a:r>
            <a:r>
              <a:rPr spc="-15" dirty="0"/>
              <a:t>sequencing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5"/>
    </mc:Choice>
    <mc:Fallback xmlns="">
      <p:transition spd="slow" advTm="8075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3806" y="1872802"/>
            <a:ext cx="7091045" cy="323850"/>
          </a:xfrm>
          <a:custGeom>
            <a:avLst/>
            <a:gdLst/>
            <a:ahLst/>
            <a:cxnLst/>
            <a:rect l="l" t="t" r="r" b="b"/>
            <a:pathLst>
              <a:path w="7091045" h="323850">
                <a:moveTo>
                  <a:pt x="20582" y="323415"/>
                </a:moveTo>
                <a:lnTo>
                  <a:pt x="3517" y="317625"/>
                </a:lnTo>
                <a:lnTo>
                  <a:pt x="0" y="307413"/>
                </a:lnTo>
                <a:lnTo>
                  <a:pt x="23575" y="288358"/>
                </a:lnTo>
                <a:lnTo>
                  <a:pt x="87792" y="256037"/>
                </a:lnTo>
                <a:lnTo>
                  <a:pt x="115856" y="242282"/>
                </a:lnTo>
                <a:lnTo>
                  <a:pt x="148809" y="224646"/>
                </a:lnTo>
                <a:lnTo>
                  <a:pt x="186122" y="203927"/>
                </a:lnTo>
                <a:lnTo>
                  <a:pt x="227266" y="180919"/>
                </a:lnTo>
                <a:lnTo>
                  <a:pt x="271711" y="156418"/>
                </a:lnTo>
                <a:lnTo>
                  <a:pt x="318929" y="131220"/>
                </a:lnTo>
                <a:lnTo>
                  <a:pt x="368391" y="106120"/>
                </a:lnTo>
                <a:lnTo>
                  <a:pt x="419567" y="81914"/>
                </a:lnTo>
                <a:lnTo>
                  <a:pt x="471929" y="59398"/>
                </a:lnTo>
                <a:lnTo>
                  <a:pt x="524947" y="39366"/>
                </a:lnTo>
                <a:lnTo>
                  <a:pt x="578093" y="22615"/>
                </a:lnTo>
                <a:lnTo>
                  <a:pt x="630836" y="9939"/>
                </a:lnTo>
                <a:lnTo>
                  <a:pt x="682649" y="2136"/>
                </a:lnTo>
                <a:lnTo>
                  <a:pt x="733003" y="0"/>
                </a:lnTo>
                <a:lnTo>
                  <a:pt x="773580" y="3370"/>
                </a:lnTo>
                <a:lnTo>
                  <a:pt x="813947" y="11486"/>
                </a:lnTo>
                <a:lnTo>
                  <a:pt x="854218" y="23731"/>
                </a:lnTo>
                <a:lnTo>
                  <a:pt x="894508" y="39485"/>
                </a:lnTo>
                <a:lnTo>
                  <a:pt x="934932" y="58134"/>
                </a:lnTo>
                <a:lnTo>
                  <a:pt x="975605" y="79059"/>
                </a:lnTo>
                <a:lnTo>
                  <a:pt x="1016643" y="101644"/>
                </a:lnTo>
                <a:lnTo>
                  <a:pt x="1058158" y="125271"/>
                </a:lnTo>
                <a:lnTo>
                  <a:pt x="1100268" y="149323"/>
                </a:lnTo>
                <a:lnTo>
                  <a:pt x="1143086" y="173183"/>
                </a:lnTo>
                <a:lnTo>
                  <a:pt x="1186728" y="196234"/>
                </a:lnTo>
                <a:lnTo>
                  <a:pt x="1231308" y="217859"/>
                </a:lnTo>
                <a:lnTo>
                  <a:pt x="1276941" y="237440"/>
                </a:lnTo>
                <a:lnTo>
                  <a:pt x="1323743" y="254361"/>
                </a:lnTo>
                <a:lnTo>
                  <a:pt x="1371828" y="268004"/>
                </a:lnTo>
                <a:lnTo>
                  <a:pt x="1421311" y="277752"/>
                </a:lnTo>
                <a:lnTo>
                  <a:pt x="1472307" y="282988"/>
                </a:lnTo>
                <a:lnTo>
                  <a:pt x="1515148" y="283798"/>
                </a:lnTo>
                <a:lnTo>
                  <a:pt x="1559700" y="281913"/>
                </a:lnTo>
                <a:lnTo>
                  <a:pt x="1605785" y="277606"/>
                </a:lnTo>
                <a:lnTo>
                  <a:pt x="1653225" y="271147"/>
                </a:lnTo>
                <a:lnTo>
                  <a:pt x="1701839" y="262806"/>
                </a:lnTo>
                <a:lnTo>
                  <a:pt x="1751452" y="252855"/>
                </a:lnTo>
                <a:lnTo>
                  <a:pt x="1801882" y="241564"/>
                </a:lnTo>
                <a:lnTo>
                  <a:pt x="1852953" y="229202"/>
                </a:lnTo>
                <a:lnTo>
                  <a:pt x="1904485" y="216043"/>
                </a:lnTo>
                <a:lnTo>
                  <a:pt x="1956301" y="202354"/>
                </a:lnTo>
                <a:lnTo>
                  <a:pt x="2008221" y="188409"/>
                </a:lnTo>
                <a:lnTo>
                  <a:pt x="2060066" y="174476"/>
                </a:lnTo>
                <a:lnTo>
                  <a:pt x="2111660" y="160827"/>
                </a:lnTo>
                <a:lnTo>
                  <a:pt x="2162822" y="147733"/>
                </a:lnTo>
                <a:lnTo>
                  <a:pt x="2213375" y="135464"/>
                </a:lnTo>
                <a:lnTo>
                  <a:pt x="2263139" y="124290"/>
                </a:lnTo>
                <a:lnTo>
                  <a:pt x="2311937" y="114482"/>
                </a:lnTo>
                <a:lnTo>
                  <a:pt x="2359589" y="106312"/>
                </a:lnTo>
                <a:lnTo>
                  <a:pt x="2405918" y="100049"/>
                </a:lnTo>
                <a:lnTo>
                  <a:pt x="2450745" y="95965"/>
                </a:lnTo>
                <a:lnTo>
                  <a:pt x="2493891" y="94329"/>
                </a:lnTo>
                <a:lnTo>
                  <a:pt x="2544321" y="95769"/>
                </a:lnTo>
                <a:lnTo>
                  <a:pt x="2591560" y="100580"/>
                </a:lnTo>
                <a:lnTo>
                  <a:pt x="2636094" y="108309"/>
                </a:lnTo>
                <a:lnTo>
                  <a:pt x="2678406" y="118505"/>
                </a:lnTo>
                <a:lnTo>
                  <a:pt x="2718980" y="130713"/>
                </a:lnTo>
                <a:lnTo>
                  <a:pt x="2758302" y="144482"/>
                </a:lnTo>
                <a:lnTo>
                  <a:pt x="2796855" y="159359"/>
                </a:lnTo>
                <a:lnTo>
                  <a:pt x="2835123" y="174892"/>
                </a:lnTo>
                <a:lnTo>
                  <a:pt x="2873591" y="190628"/>
                </a:lnTo>
                <a:lnTo>
                  <a:pt x="2912743" y="206114"/>
                </a:lnTo>
                <a:lnTo>
                  <a:pt x="2953063" y="220898"/>
                </a:lnTo>
                <a:lnTo>
                  <a:pt x="2995036" y="234527"/>
                </a:lnTo>
                <a:lnTo>
                  <a:pt x="3039145" y="246549"/>
                </a:lnTo>
                <a:lnTo>
                  <a:pt x="3085876" y="256511"/>
                </a:lnTo>
                <a:lnTo>
                  <a:pt x="3135712" y="263961"/>
                </a:lnTo>
                <a:lnTo>
                  <a:pt x="3189137" y="268446"/>
                </a:lnTo>
                <a:lnTo>
                  <a:pt x="3246637" y="269513"/>
                </a:lnTo>
                <a:lnTo>
                  <a:pt x="3286574" y="268169"/>
                </a:lnTo>
                <a:lnTo>
                  <a:pt x="3328237" y="265262"/>
                </a:lnTo>
                <a:lnTo>
                  <a:pt x="3371501" y="260923"/>
                </a:lnTo>
                <a:lnTo>
                  <a:pt x="3416242" y="255283"/>
                </a:lnTo>
                <a:lnTo>
                  <a:pt x="3462337" y="248473"/>
                </a:lnTo>
                <a:lnTo>
                  <a:pt x="3509662" y="240623"/>
                </a:lnTo>
                <a:lnTo>
                  <a:pt x="3558093" y="231866"/>
                </a:lnTo>
                <a:lnTo>
                  <a:pt x="3607506" y="222333"/>
                </a:lnTo>
                <a:lnTo>
                  <a:pt x="3657777" y="212154"/>
                </a:lnTo>
                <a:lnTo>
                  <a:pt x="3708782" y="201460"/>
                </a:lnTo>
                <a:lnTo>
                  <a:pt x="3760398" y="190383"/>
                </a:lnTo>
                <a:lnTo>
                  <a:pt x="3812500" y="179054"/>
                </a:lnTo>
                <a:lnTo>
                  <a:pt x="3864964" y="167603"/>
                </a:lnTo>
                <a:lnTo>
                  <a:pt x="3917667" y="156163"/>
                </a:lnTo>
                <a:lnTo>
                  <a:pt x="3970485" y="144864"/>
                </a:lnTo>
                <a:lnTo>
                  <a:pt x="4023293" y="133836"/>
                </a:lnTo>
                <a:lnTo>
                  <a:pt x="4075969" y="123212"/>
                </a:lnTo>
                <a:lnTo>
                  <a:pt x="4128387" y="113123"/>
                </a:lnTo>
                <a:lnTo>
                  <a:pt x="4180425" y="103699"/>
                </a:lnTo>
                <a:lnTo>
                  <a:pt x="4231957" y="95072"/>
                </a:lnTo>
                <a:lnTo>
                  <a:pt x="4282862" y="87372"/>
                </a:lnTo>
                <a:lnTo>
                  <a:pt x="4333013" y="80731"/>
                </a:lnTo>
                <a:lnTo>
                  <a:pt x="4382289" y="75280"/>
                </a:lnTo>
                <a:lnTo>
                  <a:pt x="4430563" y="71150"/>
                </a:lnTo>
                <a:lnTo>
                  <a:pt x="4477714" y="68472"/>
                </a:lnTo>
                <a:lnTo>
                  <a:pt x="4523617" y="67378"/>
                </a:lnTo>
                <a:lnTo>
                  <a:pt x="4576698" y="68179"/>
                </a:lnTo>
                <a:lnTo>
                  <a:pt x="4629051" y="71063"/>
                </a:lnTo>
                <a:lnTo>
                  <a:pt x="4680725" y="75827"/>
                </a:lnTo>
                <a:lnTo>
                  <a:pt x="4731769" y="82271"/>
                </a:lnTo>
                <a:lnTo>
                  <a:pt x="4782232" y="90192"/>
                </a:lnTo>
                <a:lnTo>
                  <a:pt x="4832164" y="99391"/>
                </a:lnTo>
                <a:lnTo>
                  <a:pt x="4881614" y="109666"/>
                </a:lnTo>
                <a:lnTo>
                  <a:pt x="4930630" y="120815"/>
                </a:lnTo>
                <a:lnTo>
                  <a:pt x="4979263" y="132637"/>
                </a:lnTo>
                <a:lnTo>
                  <a:pt x="5027561" y="144931"/>
                </a:lnTo>
                <a:lnTo>
                  <a:pt x="5075574" y="157496"/>
                </a:lnTo>
                <a:lnTo>
                  <a:pt x="5123351" y="170131"/>
                </a:lnTo>
                <a:lnTo>
                  <a:pt x="5170941" y="182634"/>
                </a:lnTo>
                <a:lnTo>
                  <a:pt x="5218394" y="194804"/>
                </a:lnTo>
                <a:lnTo>
                  <a:pt x="5265758" y="206440"/>
                </a:lnTo>
                <a:lnTo>
                  <a:pt x="5313083" y="217341"/>
                </a:lnTo>
                <a:lnTo>
                  <a:pt x="5360418" y="227306"/>
                </a:lnTo>
                <a:lnTo>
                  <a:pt x="5407812" y="236132"/>
                </a:lnTo>
                <a:lnTo>
                  <a:pt x="5455315" y="243620"/>
                </a:lnTo>
                <a:lnTo>
                  <a:pt x="5502976" y="249567"/>
                </a:lnTo>
                <a:lnTo>
                  <a:pt x="5550844" y="253774"/>
                </a:lnTo>
                <a:lnTo>
                  <a:pt x="5598968" y="256037"/>
                </a:lnTo>
                <a:lnTo>
                  <a:pt x="5650129" y="256372"/>
                </a:lnTo>
                <a:lnTo>
                  <a:pt x="5702352" y="254926"/>
                </a:lnTo>
                <a:lnTo>
                  <a:pt x="5755451" y="251873"/>
                </a:lnTo>
                <a:lnTo>
                  <a:pt x="5809237" y="247388"/>
                </a:lnTo>
                <a:lnTo>
                  <a:pt x="5863524" y="241646"/>
                </a:lnTo>
                <a:lnTo>
                  <a:pt x="5918125" y="234822"/>
                </a:lnTo>
                <a:lnTo>
                  <a:pt x="5972852" y="227090"/>
                </a:lnTo>
                <a:lnTo>
                  <a:pt x="6027518" y="218624"/>
                </a:lnTo>
                <a:lnTo>
                  <a:pt x="6081936" y="209599"/>
                </a:lnTo>
                <a:lnTo>
                  <a:pt x="6135918" y="200191"/>
                </a:lnTo>
                <a:lnTo>
                  <a:pt x="6189278" y="190573"/>
                </a:lnTo>
                <a:lnTo>
                  <a:pt x="6241828" y="180919"/>
                </a:lnTo>
                <a:lnTo>
                  <a:pt x="6293381" y="171406"/>
                </a:lnTo>
                <a:lnTo>
                  <a:pt x="6343749" y="162207"/>
                </a:lnTo>
                <a:lnTo>
                  <a:pt x="6392745" y="153497"/>
                </a:lnTo>
                <a:lnTo>
                  <a:pt x="6440183" y="145450"/>
                </a:lnTo>
                <a:lnTo>
                  <a:pt x="6485875" y="138241"/>
                </a:lnTo>
                <a:lnTo>
                  <a:pt x="6529633" y="132045"/>
                </a:lnTo>
                <a:lnTo>
                  <a:pt x="6571271" y="127037"/>
                </a:lnTo>
                <a:lnTo>
                  <a:pt x="6610601" y="123390"/>
                </a:lnTo>
                <a:lnTo>
                  <a:pt x="6647436" y="121280"/>
                </a:lnTo>
                <a:lnTo>
                  <a:pt x="6821655" y="130124"/>
                </a:lnTo>
                <a:lnTo>
                  <a:pt x="6962480" y="158338"/>
                </a:lnTo>
                <a:lnTo>
                  <a:pt x="7056678" y="188238"/>
                </a:lnTo>
                <a:lnTo>
                  <a:pt x="7091018" y="202134"/>
                </a:lnTo>
              </a:path>
            </a:pathLst>
          </a:custGeom>
          <a:ln w="80715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73761" y="2913667"/>
            <a:ext cx="1428115" cy="207010"/>
          </a:xfrm>
          <a:custGeom>
            <a:avLst/>
            <a:gdLst/>
            <a:ahLst/>
            <a:cxnLst/>
            <a:rect l="l" t="t" r="r" b="b"/>
            <a:pathLst>
              <a:path w="1428114" h="207010">
                <a:moveTo>
                  <a:pt x="0" y="160632"/>
                </a:moveTo>
                <a:lnTo>
                  <a:pt x="50600" y="142975"/>
                </a:lnTo>
                <a:lnTo>
                  <a:pt x="101179" y="125508"/>
                </a:lnTo>
                <a:lnTo>
                  <a:pt x="151714" y="108422"/>
                </a:lnTo>
                <a:lnTo>
                  <a:pt x="202183" y="91906"/>
                </a:lnTo>
                <a:lnTo>
                  <a:pt x="252564" y="76152"/>
                </a:lnTo>
                <a:lnTo>
                  <a:pt x="302835" y="61349"/>
                </a:lnTo>
                <a:lnTo>
                  <a:pt x="352973" y="47687"/>
                </a:lnTo>
                <a:lnTo>
                  <a:pt x="402958" y="35357"/>
                </a:lnTo>
                <a:lnTo>
                  <a:pt x="452766" y="24550"/>
                </a:lnTo>
                <a:lnTo>
                  <a:pt x="502376" y="15454"/>
                </a:lnTo>
                <a:lnTo>
                  <a:pt x="551766" y="8261"/>
                </a:lnTo>
                <a:lnTo>
                  <a:pt x="600913" y="3161"/>
                </a:lnTo>
                <a:lnTo>
                  <a:pt x="649796" y="343"/>
                </a:lnTo>
                <a:lnTo>
                  <a:pt x="698393" y="0"/>
                </a:lnTo>
                <a:lnTo>
                  <a:pt x="748072" y="3080"/>
                </a:lnTo>
                <a:lnTo>
                  <a:pt x="799808" y="10029"/>
                </a:lnTo>
                <a:lnTo>
                  <a:pt x="852982" y="20276"/>
                </a:lnTo>
                <a:lnTo>
                  <a:pt x="906979" y="33250"/>
                </a:lnTo>
                <a:lnTo>
                  <a:pt x="961181" y="48380"/>
                </a:lnTo>
                <a:lnTo>
                  <a:pt x="1014972" y="65095"/>
                </a:lnTo>
                <a:lnTo>
                  <a:pt x="1067735" y="82825"/>
                </a:lnTo>
                <a:lnTo>
                  <a:pt x="1118854" y="100999"/>
                </a:lnTo>
                <a:lnTo>
                  <a:pt x="1167711" y="119047"/>
                </a:lnTo>
                <a:lnTo>
                  <a:pt x="1213691" y="136396"/>
                </a:lnTo>
                <a:lnTo>
                  <a:pt x="1256175" y="152478"/>
                </a:lnTo>
                <a:lnTo>
                  <a:pt x="1294549" y="166720"/>
                </a:lnTo>
                <a:lnTo>
                  <a:pt x="1328194" y="178552"/>
                </a:lnTo>
                <a:lnTo>
                  <a:pt x="1356494" y="187404"/>
                </a:lnTo>
                <a:lnTo>
                  <a:pt x="1414938" y="203613"/>
                </a:lnTo>
                <a:lnTo>
                  <a:pt x="1427844" y="206646"/>
                </a:lnTo>
                <a:lnTo>
                  <a:pt x="1418505" y="203404"/>
                </a:lnTo>
                <a:lnTo>
                  <a:pt x="1410216" y="20079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75432" y="2998329"/>
            <a:ext cx="1505585" cy="175260"/>
          </a:xfrm>
          <a:custGeom>
            <a:avLst/>
            <a:gdLst/>
            <a:ahLst/>
            <a:cxnLst/>
            <a:rect l="l" t="t" r="r" b="b"/>
            <a:pathLst>
              <a:path w="1505584" h="175260">
                <a:moveTo>
                  <a:pt x="0" y="53646"/>
                </a:moveTo>
                <a:lnTo>
                  <a:pt x="45516" y="68571"/>
                </a:lnTo>
                <a:lnTo>
                  <a:pt x="91179" y="83295"/>
                </a:lnTo>
                <a:lnTo>
                  <a:pt x="137136" y="97616"/>
                </a:lnTo>
                <a:lnTo>
                  <a:pt x="183533" y="111333"/>
                </a:lnTo>
                <a:lnTo>
                  <a:pt x="230518" y="124244"/>
                </a:lnTo>
                <a:lnTo>
                  <a:pt x="278237" y="136148"/>
                </a:lnTo>
                <a:lnTo>
                  <a:pt x="326837" y="146843"/>
                </a:lnTo>
                <a:lnTo>
                  <a:pt x="376465" y="156128"/>
                </a:lnTo>
                <a:lnTo>
                  <a:pt x="427267" y="163802"/>
                </a:lnTo>
                <a:lnTo>
                  <a:pt x="479391" y="169662"/>
                </a:lnTo>
                <a:lnTo>
                  <a:pt x="532983" y="173508"/>
                </a:lnTo>
                <a:lnTo>
                  <a:pt x="588190" y="175138"/>
                </a:lnTo>
                <a:lnTo>
                  <a:pt x="645160" y="174350"/>
                </a:lnTo>
                <a:lnTo>
                  <a:pt x="885415" y="143336"/>
                </a:lnTo>
                <a:lnTo>
                  <a:pt x="1169352" y="83822"/>
                </a:lnTo>
                <a:lnTo>
                  <a:pt x="1406247" y="25984"/>
                </a:lnTo>
                <a:lnTo>
                  <a:pt x="1505373" y="0"/>
                </a:lnTo>
              </a:path>
            </a:pathLst>
          </a:custGeom>
          <a:ln w="80714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35047" y="2917823"/>
            <a:ext cx="1760855" cy="309245"/>
          </a:xfrm>
          <a:custGeom>
            <a:avLst/>
            <a:gdLst/>
            <a:ahLst/>
            <a:cxnLst/>
            <a:rect l="l" t="t" r="r" b="b"/>
            <a:pathLst>
              <a:path w="1760854" h="309244">
                <a:moveTo>
                  <a:pt x="0" y="255483"/>
                </a:moveTo>
                <a:lnTo>
                  <a:pt x="51995" y="236634"/>
                </a:lnTo>
                <a:lnTo>
                  <a:pt x="103945" y="217876"/>
                </a:lnTo>
                <a:lnTo>
                  <a:pt x="155803" y="199301"/>
                </a:lnTo>
                <a:lnTo>
                  <a:pt x="207525" y="181000"/>
                </a:lnTo>
                <a:lnTo>
                  <a:pt x="259063" y="163064"/>
                </a:lnTo>
                <a:lnTo>
                  <a:pt x="310373" y="145585"/>
                </a:lnTo>
                <a:lnTo>
                  <a:pt x="361409" y="128654"/>
                </a:lnTo>
                <a:lnTo>
                  <a:pt x="412124" y="112363"/>
                </a:lnTo>
                <a:lnTo>
                  <a:pt x="462474" y="96803"/>
                </a:lnTo>
                <a:lnTo>
                  <a:pt x="512412" y="82064"/>
                </a:lnTo>
                <a:lnTo>
                  <a:pt x="561893" y="68240"/>
                </a:lnTo>
                <a:lnTo>
                  <a:pt x="610872" y="55420"/>
                </a:lnTo>
                <a:lnTo>
                  <a:pt x="659301" y="43696"/>
                </a:lnTo>
                <a:lnTo>
                  <a:pt x="707137" y="33160"/>
                </a:lnTo>
                <a:lnTo>
                  <a:pt x="754332" y="23903"/>
                </a:lnTo>
                <a:lnTo>
                  <a:pt x="800842" y="16017"/>
                </a:lnTo>
                <a:lnTo>
                  <a:pt x="846620" y="9591"/>
                </a:lnTo>
                <a:lnTo>
                  <a:pt x="891621" y="4719"/>
                </a:lnTo>
                <a:lnTo>
                  <a:pt x="935799" y="1492"/>
                </a:lnTo>
                <a:lnTo>
                  <a:pt x="979108" y="0"/>
                </a:lnTo>
                <a:lnTo>
                  <a:pt x="1021503" y="335"/>
                </a:lnTo>
                <a:lnTo>
                  <a:pt x="1260813" y="52372"/>
                </a:lnTo>
                <a:lnTo>
                  <a:pt x="1501173" y="158124"/>
                </a:lnTo>
                <a:lnTo>
                  <a:pt x="1686509" y="262198"/>
                </a:lnTo>
                <a:lnTo>
                  <a:pt x="1760749" y="309199"/>
                </a:lnTo>
              </a:path>
            </a:pathLst>
          </a:custGeom>
          <a:ln w="80713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293" y="4013999"/>
            <a:ext cx="1532255" cy="0"/>
          </a:xfrm>
          <a:custGeom>
            <a:avLst/>
            <a:gdLst/>
            <a:ahLst/>
            <a:cxnLst/>
            <a:rect l="l" t="t" r="r" b="b"/>
            <a:pathLst>
              <a:path w="1532254">
                <a:moveTo>
                  <a:pt x="0" y="0"/>
                </a:moveTo>
                <a:lnTo>
                  <a:pt x="153218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3965" y="401399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>
                <a:moveTo>
                  <a:pt x="0" y="0"/>
                </a:moveTo>
                <a:lnTo>
                  <a:pt x="1693474" y="0"/>
                </a:lnTo>
              </a:path>
            </a:pathLst>
          </a:custGeom>
          <a:ln w="82396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3960" y="4013999"/>
            <a:ext cx="1424940" cy="0"/>
          </a:xfrm>
          <a:custGeom>
            <a:avLst/>
            <a:gdLst/>
            <a:ahLst/>
            <a:cxnLst/>
            <a:rect l="l" t="t" r="r" b="b"/>
            <a:pathLst>
              <a:path w="1424940">
                <a:moveTo>
                  <a:pt x="0" y="0"/>
                </a:moveTo>
                <a:lnTo>
                  <a:pt x="1424657" y="0"/>
                </a:lnTo>
              </a:path>
            </a:pathLst>
          </a:custGeom>
          <a:ln w="82397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5807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6770" y="413417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76509" y="414258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6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4" y="161429"/>
                </a:lnTo>
                <a:lnTo>
                  <a:pt x="519222" y="161429"/>
                </a:lnTo>
                <a:lnTo>
                  <a:pt x="519480" y="81612"/>
                </a:lnTo>
                <a:lnTo>
                  <a:pt x="242064" y="80714"/>
                </a:lnTo>
                <a:lnTo>
                  <a:pt x="242326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4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6835" y="4013159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0"/>
                </a:moveTo>
                <a:lnTo>
                  <a:pt x="282292" y="840"/>
                </a:lnTo>
              </a:path>
            </a:pathLst>
          </a:custGeom>
          <a:ln w="82396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2000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1672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5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7798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1667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68975" y="4013158"/>
            <a:ext cx="241935" cy="1905"/>
          </a:xfrm>
          <a:custGeom>
            <a:avLst/>
            <a:gdLst/>
            <a:ahLst/>
            <a:cxnLst/>
            <a:rect l="l" t="t" r="r" b="b"/>
            <a:pathLst>
              <a:path w="241934" h="1904">
                <a:moveTo>
                  <a:pt x="-40357" y="841"/>
                </a:moveTo>
                <a:lnTo>
                  <a:pt x="282292" y="841"/>
                </a:lnTo>
              </a:path>
            </a:pathLst>
          </a:custGeom>
          <a:ln w="82397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93116" y="4975859"/>
            <a:ext cx="7096759" cy="375285"/>
          </a:xfrm>
          <a:custGeom>
            <a:avLst/>
            <a:gdLst/>
            <a:ahLst/>
            <a:cxnLst/>
            <a:rect l="l" t="t" r="r" b="b"/>
            <a:pathLst>
              <a:path w="7096759" h="375285">
                <a:moveTo>
                  <a:pt x="7034314" y="0"/>
                </a:moveTo>
                <a:lnTo>
                  <a:pt x="62445" y="0"/>
                </a:lnTo>
                <a:lnTo>
                  <a:pt x="38139" y="4911"/>
                </a:lnTo>
                <a:lnTo>
                  <a:pt x="18289" y="18306"/>
                </a:lnTo>
                <a:lnTo>
                  <a:pt x="4907" y="38172"/>
                </a:lnTo>
                <a:lnTo>
                  <a:pt x="0" y="62500"/>
                </a:lnTo>
                <a:lnTo>
                  <a:pt x="0" y="312489"/>
                </a:lnTo>
                <a:lnTo>
                  <a:pt x="4907" y="336818"/>
                </a:lnTo>
                <a:lnTo>
                  <a:pt x="18289" y="356684"/>
                </a:lnTo>
                <a:lnTo>
                  <a:pt x="38139" y="370078"/>
                </a:lnTo>
                <a:lnTo>
                  <a:pt x="62445" y="374990"/>
                </a:lnTo>
                <a:lnTo>
                  <a:pt x="7034314" y="374990"/>
                </a:lnTo>
                <a:lnTo>
                  <a:pt x="7058620" y="370078"/>
                </a:lnTo>
                <a:lnTo>
                  <a:pt x="7078470" y="356684"/>
                </a:lnTo>
                <a:lnTo>
                  <a:pt x="7091852" y="336818"/>
                </a:lnTo>
                <a:lnTo>
                  <a:pt x="7096760" y="312489"/>
                </a:lnTo>
                <a:lnTo>
                  <a:pt x="7096760" y="62500"/>
                </a:lnTo>
                <a:lnTo>
                  <a:pt x="7091852" y="38172"/>
                </a:lnTo>
                <a:lnTo>
                  <a:pt x="7078470" y="18306"/>
                </a:lnTo>
                <a:lnTo>
                  <a:pt x="7058620" y="4911"/>
                </a:lnTo>
                <a:lnTo>
                  <a:pt x="7034314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03805" y="5492098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3"/>
                </a:lnTo>
                <a:lnTo>
                  <a:pt x="277414" y="161430"/>
                </a:lnTo>
                <a:lnTo>
                  <a:pt x="277154" y="242145"/>
                </a:lnTo>
                <a:lnTo>
                  <a:pt x="519479" y="121856"/>
                </a:lnTo>
                <a:lnTo>
                  <a:pt x="437929" y="80714"/>
                </a:lnTo>
                <a:lnTo>
                  <a:pt x="277676" y="80714"/>
                </a:lnTo>
                <a:lnTo>
                  <a:pt x="436149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9219" y="54903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42324" y="0"/>
                </a:moveTo>
                <a:lnTo>
                  <a:pt x="0" y="120289"/>
                </a:lnTo>
                <a:lnTo>
                  <a:pt x="241542" y="242145"/>
                </a:lnTo>
                <a:lnTo>
                  <a:pt x="241802" y="161430"/>
                </a:lnTo>
                <a:lnTo>
                  <a:pt x="519222" y="161430"/>
                </a:lnTo>
                <a:lnTo>
                  <a:pt x="519479" y="81612"/>
                </a:lnTo>
                <a:lnTo>
                  <a:pt x="242063" y="80714"/>
                </a:lnTo>
                <a:lnTo>
                  <a:pt x="242324" y="0"/>
                </a:lnTo>
                <a:close/>
              </a:path>
              <a:path w="520064" h="242570">
                <a:moveTo>
                  <a:pt x="519222" y="161430"/>
                </a:moveTo>
                <a:lnTo>
                  <a:pt x="241802" y="161430"/>
                </a:lnTo>
                <a:lnTo>
                  <a:pt x="519219" y="162328"/>
                </a:lnTo>
                <a:lnTo>
                  <a:pt x="519222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4917" y="5468557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3"/>
                </a:lnTo>
                <a:lnTo>
                  <a:pt x="277414" y="161430"/>
                </a:lnTo>
                <a:lnTo>
                  <a:pt x="277154" y="242145"/>
                </a:lnTo>
                <a:lnTo>
                  <a:pt x="519479" y="121856"/>
                </a:lnTo>
                <a:lnTo>
                  <a:pt x="437929" y="80714"/>
                </a:lnTo>
                <a:lnTo>
                  <a:pt x="277676" y="80714"/>
                </a:lnTo>
                <a:lnTo>
                  <a:pt x="436149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9244" y="5468443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4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2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7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88741" y="5476966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8" y="80714"/>
                </a:lnTo>
                <a:lnTo>
                  <a:pt x="0" y="160530"/>
                </a:lnTo>
                <a:lnTo>
                  <a:pt x="277416" y="161429"/>
                </a:lnTo>
                <a:lnTo>
                  <a:pt x="277155" y="242144"/>
                </a:lnTo>
                <a:lnTo>
                  <a:pt x="519480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9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63069" y="5476850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42324" y="0"/>
                </a:moveTo>
                <a:lnTo>
                  <a:pt x="0" y="120289"/>
                </a:lnTo>
                <a:lnTo>
                  <a:pt x="241542" y="242145"/>
                </a:lnTo>
                <a:lnTo>
                  <a:pt x="241802" y="161429"/>
                </a:lnTo>
                <a:lnTo>
                  <a:pt x="519222" y="161429"/>
                </a:lnTo>
                <a:lnTo>
                  <a:pt x="519479" y="81614"/>
                </a:lnTo>
                <a:lnTo>
                  <a:pt x="242064" y="80714"/>
                </a:lnTo>
                <a:lnTo>
                  <a:pt x="242324" y="0"/>
                </a:lnTo>
                <a:close/>
              </a:path>
              <a:path w="520065" h="242570">
                <a:moveTo>
                  <a:pt x="519222" y="161429"/>
                </a:moveTo>
                <a:lnTo>
                  <a:pt x="241802" y="161429"/>
                </a:lnTo>
                <a:lnTo>
                  <a:pt x="519219" y="162328"/>
                </a:lnTo>
                <a:lnTo>
                  <a:pt x="519222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03805" y="367690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6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4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0" y="80714"/>
                </a:lnTo>
                <a:lnTo>
                  <a:pt x="277676" y="80714"/>
                </a:lnTo>
                <a:lnTo>
                  <a:pt x="436150" y="79816"/>
                </a:lnTo>
                <a:lnTo>
                  <a:pt x="277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61796" y="3678582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4" h="242570">
                <a:moveTo>
                  <a:pt x="277938" y="0"/>
                </a:moveTo>
                <a:lnTo>
                  <a:pt x="277676" y="80716"/>
                </a:lnTo>
                <a:lnTo>
                  <a:pt x="258" y="80716"/>
                </a:lnTo>
                <a:lnTo>
                  <a:pt x="0" y="160533"/>
                </a:lnTo>
                <a:lnTo>
                  <a:pt x="277416" y="161430"/>
                </a:lnTo>
                <a:lnTo>
                  <a:pt x="277155" y="242145"/>
                </a:lnTo>
                <a:lnTo>
                  <a:pt x="519480" y="121856"/>
                </a:lnTo>
                <a:lnTo>
                  <a:pt x="437932" y="80716"/>
                </a:lnTo>
                <a:lnTo>
                  <a:pt x="277676" y="80716"/>
                </a:lnTo>
                <a:lnTo>
                  <a:pt x="436150" y="79816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63471" y="3675221"/>
            <a:ext cx="520065" cy="242570"/>
          </a:xfrm>
          <a:custGeom>
            <a:avLst/>
            <a:gdLst/>
            <a:ahLst/>
            <a:cxnLst/>
            <a:rect l="l" t="t" r="r" b="b"/>
            <a:pathLst>
              <a:path w="520065" h="242570">
                <a:moveTo>
                  <a:pt x="277938" y="0"/>
                </a:moveTo>
                <a:lnTo>
                  <a:pt x="277676" y="80714"/>
                </a:lnTo>
                <a:lnTo>
                  <a:pt x="257" y="80714"/>
                </a:lnTo>
                <a:lnTo>
                  <a:pt x="0" y="160531"/>
                </a:lnTo>
                <a:lnTo>
                  <a:pt x="277416" y="161429"/>
                </a:lnTo>
                <a:lnTo>
                  <a:pt x="277154" y="242144"/>
                </a:lnTo>
                <a:lnTo>
                  <a:pt x="519479" y="121855"/>
                </a:lnTo>
                <a:lnTo>
                  <a:pt x="437931" y="80714"/>
                </a:lnTo>
                <a:lnTo>
                  <a:pt x="277676" y="80714"/>
                </a:lnTo>
                <a:lnTo>
                  <a:pt x="436148" y="79815"/>
                </a:lnTo>
                <a:lnTo>
                  <a:pt x="277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16200" y="5317066"/>
            <a:ext cx="1680632" cy="745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02256" y="5348603"/>
            <a:ext cx="1506855" cy="600710"/>
          </a:xfrm>
          <a:custGeom>
            <a:avLst/>
            <a:gdLst/>
            <a:ahLst/>
            <a:cxnLst/>
            <a:rect l="l" t="t" r="r" b="b"/>
            <a:pathLst>
              <a:path w="1506854" h="600710">
                <a:moveTo>
                  <a:pt x="1506312" y="0"/>
                </a:moveTo>
                <a:lnTo>
                  <a:pt x="1505855" y="81486"/>
                </a:lnTo>
                <a:lnTo>
                  <a:pt x="1504526" y="159641"/>
                </a:lnTo>
                <a:lnTo>
                  <a:pt x="1502383" y="233748"/>
                </a:lnTo>
                <a:lnTo>
                  <a:pt x="1499486" y="303093"/>
                </a:lnTo>
                <a:lnTo>
                  <a:pt x="1495894" y="366958"/>
                </a:lnTo>
                <a:lnTo>
                  <a:pt x="1491668" y="424630"/>
                </a:lnTo>
                <a:lnTo>
                  <a:pt x="1486866" y="475392"/>
                </a:lnTo>
                <a:lnTo>
                  <a:pt x="1481549" y="518530"/>
                </a:lnTo>
                <a:lnTo>
                  <a:pt x="1469605" y="579067"/>
                </a:lnTo>
                <a:lnTo>
                  <a:pt x="1456314" y="600518"/>
                </a:lnTo>
                <a:lnTo>
                  <a:pt x="49997" y="600518"/>
                </a:lnTo>
                <a:lnTo>
                  <a:pt x="30536" y="553326"/>
                </a:lnTo>
                <a:lnTo>
                  <a:pt x="19445" y="475392"/>
                </a:lnTo>
                <a:lnTo>
                  <a:pt x="14644" y="424630"/>
                </a:lnTo>
                <a:lnTo>
                  <a:pt x="10417" y="366958"/>
                </a:lnTo>
                <a:lnTo>
                  <a:pt x="6826" y="303093"/>
                </a:lnTo>
                <a:lnTo>
                  <a:pt x="3929" y="233748"/>
                </a:lnTo>
                <a:lnTo>
                  <a:pt x="1785" y="159641"/>
                </a:lnTo>
                <a:lnTo>
                  <a:pt x="456" y="81486"/>
                </a:lnTo>
                <a:lnTo>
                  <a:pt x="0" y="0"/>
                </a:lnTo>
              </a:path>
            </a:pathLst>
          </a:custGeom>
          <a:ln w="80654">
            <a:solidFill>
              <a:srgbClr val="E160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16200" y="3970866"/>
            <a:ext cx="1811867" cy="745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02257" y="4001796"/>
            <a:ext cx="1640839" cy="600710"/>
          </a:xfrm>
          <a:custGeom>
            <a:avLst/>
            <a:gdLst/>
            <a:ahLst/>
            <a:cxnLst/>
            <a:rect l="l" t="t" r="r" b="b"/>
            <a:pathLst>
              <a:path w="1640839" h="600710">
                <a:moveTo>
                  <a:pt x="1640627" y="0"/>
                </a:moveTo>
                <a:lnTo>
                  <a:pt x="1640170" y="81486"/>
                </a:lnTo>
                <a:lnTo>
                  <a:pt x="1638841" y="159641"/>
                </a:lnTo>
                <a:lnTo>
                  <a:pt x="1636698" y="233748"/>
                </a:lnTo>
                <a:lnTo>
                  <a:pt x="1633801" y="303093"/>
                </a:lnTo>
                <a:lnTo>
                  <a:pt x="1630209" y="366958"/>
                </a:lnTo>
                <a:lnTo>
                  <a:pt x="1625983" y="424630"/>
                </a:lnTo>
                <a:lnTo>
                  <a:pt x="1621181" y="475392"/>
                </a:lnTo>
                <a:lnTo>
                  <a:pt x="1615864" y="518530"/>
                </a:lnTo>
                <a:lnTo>
                  <a:pt x="1603920" y="579067"/>
                </a:lnTo>
                <a:lnTo>
                  <a:pt x="1590629" y="600518"/>
                </a:lnTo>
                <a:lnTo>
                  <a:pt x="49997" y="600518"/>
                </a:lnTo>
                <a:lnTo>
                  <a:pt x="30536" y="553326"/>
                </a:lnTo>
                <a:lnTo>
                  <a:pt x="19445" y="475392"/>
                </a:lnTo>
                <a:lnTo>
                  <a:pt x="14643" y="424630"/>
                </a:lnTo>
                <a:lnTo>
                  <a:pt x="10417" y="366958"/>
                </a:lnTo>
                <a:lnTo>
                  <a:pt x="6826" y="303093"/>
                </a:lnTo>
                <a:lnTo>
                  <a:pt x="3929" y="233748"/>
                </a:lnTo>
                <a:lnTo>
                  <a:pt x="1785" y="159641"/>
                </a:lnTo>
                <a:lnTo>
                  <a:pt x="456" y="81486"/>
                </a:lnTo>
                <a:lnTo>
                  <a:pt x="0" y="0"/>
                </a:lnTo>
              </a:path>
            </a:pathLst>
          </a:custGeom>
          <a:ln w="80653">
            <a:solidFill>
              <a:srgbClr val="E160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Paired-end</a:t>
            </a:r>
            <a:r>
              <a:rPr spc="-25" dirty="0"/>
              <a:t> </a:t>
            </a:r>
            <a:r>
              <a:rPr spc="-15" dirty="0"/>
              <a:t>sequencing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24034" y="1776619"/>
            <a:ext cx="8122920" cy="45681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7002780">
              <a:lnSpc>
                <a:spcPct val="102299"/>
              </a:lnSpc>
              <a:spcBef>
                <a:spcPts val="65"/>
              </a:spcBef>
            </a:pPr>
            <a:r>
              <a:rPr sz="2500" b="1" spc="20" dirty="0">
                <a:latin typeface="Chalkboard"/>
                <a:cs typeface="Chalkboard"/>
              </a:rPr>
              <a:t>DNA</a:t>
            </a:r>
            <a:r>
              <a:rPr sz="2500" b="1" spc="-50" dirty="0">
                <a:latin typeface="Chalkboard"/>
                <a:cs typeface="Chalkboard"/>
              </a:rPr>
              <a:t> </a:t>
            </a:r>
            <a:r>
              <a:rPr sz="2500" b="1" spc="35" dirty="0">
                <a:latin typeface="Chalkboard"/>
                <a:cs typeface="Chalkboard"/>
              </a:rPr>
              <a:t>or  </a:t>
            </a:r>
            <a:r>
              <a:rPr sz="2500" b="1" spc="20" dirty="0">
                <a:latin typeface="Chalkboard"/>
                <a:cs typeface="Chalkboard"/>
              </a:rPr>
              <a:t>cDNA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halkboard"/>
              <a:cs typeface="Chalkboard"/>
            </a:endParaRPr>
          </a:p>
          <a:p>
            <a:pPr marL="12700">
              <a:lnSpc>
                <a:spcPct val="100000"/>
              </a:lnSpc>
            </a:pPr>
            <a:r>
              <a:rPr sz="2500" b="1" spc="-10" dirty="0">
                <a:latin typeface="Chalkboard"/>
                <a:cs typeface="Chalkboard"/>
              </a:rPr>
              <a:t>fragment</a:t>
            </a:r>
            <a:endParaRPr sz="2500">
              <a:latin typeface="Chalkboard"/>
              <a:cs typeface="Chalkboard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halkboard"/>
              <a:cs typeface="Chalkboard"/>
            </a:endParaRPr>
          </a:p>
          <a:p>
            <a:pPr marL="12700" marR="6557009">
              <a:lnSpc>
                <a:spcPct val="102299"/>
              </a:lnSpc>
            </a:pPr>
            <a:r>
              <a:rPr sz="2500" b="1" spc="25" dirty="0">
                <a:latin typeface="Chalkboard"/>
                <a:cs typeface="Chalkboard"/>
              </a:rPr>
              <a:t>read</a:t>
            </a:r>
            <a:r>
              <a:rPr sz="2500" b="1" spc="-55" dirty="0">
                <a:latin typeface="Chalkboard"/>
                <a:cs typeface="Chalkboard"/>
              </a:rPr>
              <a:t> </a:t>
            </a:r>
            <a:r>
              <a:rPr sz="2500" b="1" spc="25" dirty="0">
                <a:latin typeface="Chalkboard"/>
                <a:cs typeface="Chalkboard"/>
              </a:rPr>
              <a:t>from  </a:t>
            </a:r>
            <a:r>
              <a:rPr sz="2500" b="1" dirty="0">
                <a:latin typeface="Chalkboard"/>
                <a:cs typeface="Chalkboard"/>
              </a:rPr>
              <a:t>each</a:t>
            </a:r>
            <a:r>
              <a:rPr sz="2500" b="1" spc="-5" dirty="0">
                <a:latin typeface="Chalkboard"/>
                <a:cs typeface="Chalkboard"/>
              </a:rPr>
              <a:t> </a:t>
            </a:r>
            <a:r>
              <a:rPr sz="2500" b="1" spc="55" dirty="0">
                <a:latin typeface="Chalkboard"/>
                <a:cs typeface="Chalkboard"/>
              </a:rPr>
              <a:t>end</a:t>
            </a:r>
            <a:endParaRPr sz="2500">
              <a:latin typeface="Chalkboard"/>
              <a:cs typeface="Chalkboard"/>
            </a:endParaRPr>
          </a:p>
          <a:p>
            <a:pPr marL="452755" algn="ctr">
              <a:lnSpc>
                <a:spcPts val="2725"/>
              </a:lnSpc>
              <a:spcBef>
                <a:spcPts val="495"/>
              </a:spcBef>
            </a:pPr>
            <a:r>
              <a:rPr sz="2500" b="1" spc="15" dirty="0">
                <a:latin typeface="Calibri"/>
                <a:cs typeface="Calibri"/>
              </a:rPr>
              <a:t>insert </a:t>
            </a:r>
            <a:r>
              <a:rPr sz="2500" b="1" dirty="0">
                <a:latin typeface="Calibri"/>
                <a:cs typeface="Calibri"/>
              </a:rPr>
              <a:t>size </a:t>
            </a:r>
            <a:r>
              <a:rPr sz="2500" spc="10" dirty="0">
                <a:latin typeface="Calibri"/>
                <a:cs typeface="Calibri"/>
              </a:rPr>
              <a:t>(or </a:t>
            </a:r>
            <a:r>
              <a:rPr sz="2500" spc="5" dirty="0">
                <a:latin typeface="Calibri"/>
                <a:cs typeface="Calibri"/>
              </a:rPr>
              <a:t>template </a:t>
            </a:r>
            <a:r>
              <a:rPr sz="2500" spc="10" dirty="0">
                <a:latin typeface="Calibri"/>
                <a:cs typeface="Calibri"/>
              </a:rPr>
              <a:t>length)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725"/>
              </a:lnSpc>
            </a:pPr>
            <a:r>
              <a:rPr sz="2500" b="1" spc="-5" dirty="0">
                <a:latin typeface="Chalkboard"/>
                <a:cs typeface="Chalkboard"/>
              </a:rPr>
              <a:t>align</a:t>
            </a:r>
            <a:r>
              <a:rPr sz="2500" b="1" spc="20" dirty="0">
                <a:latin typeface="Chalkboard"/>
                <a:cs typeface="Chalkboard"/>
              </a:rPr>
              <a:t> </a:t>
            </a:r>
            <a:r>
              <a:rPr sz="2500" b="1" spc="-95" dirty="0">
                <a:latin typeface="Chalkboard"/>
                <a:cs typeface="Chalkboard"/>
              </a:rPr>
              <a:t>to</a:t>
            </a:r>
            <a:endParaRPr sz="2500">
              <a:latin typeface="Chalkboard"/>
              <a:cs typeface="Chalkboard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500" b="1" spc="-10" dirty="0">
                <a:latin typeface="Chalkboard"/>
                <a:cs typeface="Chalkboard"/>
              </a:rPr>
              <a:t>reference</a:t>
            </a:r>
            <a:endParaRPr sz="2500">
              <a:latin typeface="Chalkboard"/>
              <a:cs typeface="Chalkboard"/>
            </a:endParaRPr>
          </a:p>
          <a:p>
            <a:pPr marL="1625600">
              <a:lnSpc>
                <a:spcPct val="100000"/>
              </a:lnSpc>
              <a:spcBef>
                <a:spcPts val="2380"/>
              </a:spcBef>
            </a:pPr>
            <a:r>
              <a:rPr sz="2500" b="1" spc="5" dirty="0">
                <a:latin typeface="Calibri"/>
                <a:cs typeface="Calibri"/>
              </a:rPr>
              <a:t>inferred </a:t>
            </a:r>
            <a:r>
              <a:rPr sz="2500" b="1" spc="15" dirty="0">
                <a:latin typeface="Calibri"/>
                <a:cs typeface="Calibri"/>
              </a:rPr>
              <a:t>insert </a:t>
            </a:r>
            <a:r>
              <a:rPr sz="2500" b="1" dirty="0">
                <a:latin typeface="Calibri"/>
                <a:cs typeface="Calibri"/>
              </a:rPr>
              <a:t>size </a:t>
            </a:r>
            <a:r>
              <a:rPr sz="2500" spc="10" dirty="0">
                <a:latin typeface="Calibri"/>
                <a:cs typeface="Calibri"/>
              </a:rPr>
              <a:t>(or </a:t>
            </a:r>
            <a:r>
              <a:rPr sz="2500" spc="15" dirty="0">
                <a:latin typeface="Calibri"/>
                <a:cs typeface="Calibri"/>
              </a:rPr>
              <a:t>observed </a:t>
            </a:r>
            <a:r>
              <a:rPr sz="2500" spc="5" dirty="0">
                <a:latin typeface="Calibri"/>
                <a:cs typeface="Calibri"/>
              </a:rPr>
              <a:t>template</a:t>
            </a:r>
            <a:r>
              <a:rPr sz="2500" spc="10" dirty="0">
                <a:latin typeface="Calibri"/>
                <a:cs typeface="Calibri"/>
              </a:rPr>
              <a:t> length)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2"/>
    </mc:Choice>
    <mc:Fallback xmlns="">
      <p:transition spd="slow" advTm="12842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30700" y="5050366"/>
            <a:ext cx="24892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4040" y="5083680"/>
            <a:ext cx="2383155" cy="242570"/>
          </a:xfrm>
          <a:custGeom>
            <a:avLst/>
            <a:gdLst/>
            <a:ahLst/>
            <a:cxnLst/>
            <a:rect l="l" t="t" r="r" b="b"/>
            <a:pathLst>
              <a:path w="2383154" h="242570">
                <a:moveTo>
                  <a:pt x="0" y="0"/>
                </a:moveTo>
                <a:lnTo>
                  <a:pt x="2382928" y="0"/>
                </a:lnTo>
                <a:lnTo>
                  <a:pt x="2382928" y="242147"/>
                </a:lnTo>
                <a:lnTo>
                  <a:pt x="0" y="242147"/>
                </a:lnTo>
                <a:lnTo>
                  <a:pt x="0" y="0"/>
                </a:lnTo>
                <a:close/>
              </a:path>
            </a:pathLst>
          </a:custGeom>
          <a:solidFill>
            <a:srgbClr val="FF66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4040" y="5083680"/>
            <a:ext cx="2383155" cy="242570"/>
          </a:xfrm>
          <a:custGeom>
            <a:avLst/>
            <a:gdLst/>
            <a:ahLst/>
            <a:cxnLst/>
            <a:rect l="l" t="t" r="r" b="b"/>
            <a:pathLst>
              <a:path w="2383154" h="242570">
                <a:moveTo>
                  <a:pt x="0" y="0"/>
                </a:moveTo>
                <a:lnTo>
                  <a:pt x="2382929" y="0"/>
                </a:lnTo>
                <a:lnTo>
                  <a:pt x="2382929" y="242146"/>
                </a:lnTo>
                <a:lnTo>
                  <a:pt x="0" y="242146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FF66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13866" y="4868333"/>
            <a:ext cx="922866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66964" y="4899751"/>
            <a:ext cx="817244" cy="610235"/>
          </a:xfrm>
          <a:custGeom>
            <a:avLst/>
            <a:gdLst/>
            <a:ahLst/>
            <a:cxnLst/>
            <a:rect l="l" t="t" r="r" b="b"/>
            <a:pathLst>
              <a:path w="817245" h="610235">
                <a:moveTo>
                  <a:pt x="104658" y="0"/>
                </a:moveTo>
                <a:lnTo>
                  <a:pt x="0" y="169594"/>
                </a:lnTo>
                <a:lnTo>
                  <a:pt x="219040" y="305003"/>
                </a:lnTo>
                <a:lnTo>
                  <a:pt x="0" y="440410"/>
                </a:lnTo>
                <a:lnTo>
                  <a:pt x="104658" y="610005"/>
                </a:lnTo>
                <a:lnTo>
                  <a:pt x="408539" y="422148"/>
                </a:lnTo>
                <a:lnTo>
                  <a:pt x="787537" y="422148"/>
                </a:lnTo>
                <a:lnTo>
                  <a:pt x="598039" y="305003"/>
                </a:lnTo>
                <a:lnTo>
                  <a:pt x="787537" y="187857"/>
                </a:lnTo>
                <a:lnTo>
                  <a:pt x="408539" y="187857"/>
                </a:lnTo>
                <a:lnTo>
                  <a:pt x="104658" y="0"/>
                </a:lnTo>
                <a:close/>
              </a:path>
              <a:path w="817245" h="610235">
                <a:moveTo>
                  <a:pt x="787537" y="422148"/>
                </a:moveTo>
                <a:lnTo>
                  <a:pt x="408539" y="422148"/>
                </a:lnTo>
                <a:lnTo>
                  <a:pt x="712421" y="610005"/>
                </a:lnTo>
                <a:lnTo>
                  <a:pt x="817079" y="440410"/>
                </a:lnTo>
                <a:lnTo>
                  <a:pt x="787537" y="422148"/>
                </a:lnTo>
                <a:close/>
              </a:path>
              <a:path w="817245" h="610235">
                <a:moveTo>
                  <a:pt x="712421" y="0"/>
                </a:moveTo>
                <a:lnTo>
                  <a:pt x="408539" y="187857"/>
                </a:lnTo>
                <a:lnTo>
                  <a:pt x="787537" y="187857"/>
                </a:lnTo>
                <a:lnTo>
                  <a:pt x="817079" y="169594"/>
                </a:lnTo>
                <a:lnTo>
                  <a:pt x="712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6964" y="4899752"/>
            <a:ext cx="817244" cy="610235"/>
          </a:xfrm>
          <a:custGeom>
            <a:avLst/>
            <a:gdLst/>
            <a:ahLst/>
            <a:cxnLst/>
            <a:rect l="l" t="t" r="r" b="b"/>
            <a:pathLst>
              <a:path w="817245" h="610235">
                <a:moveTo>
                  <a:pt x="0" y="169593"/>
                </a:moveTo>
                <a:lnTo>
                  <a:pt x="104657" y="0"/>
                </a:lnTo>
                <a:lnTo>
                  <a:pt x="408539" y="187856"/>
                </a:lnTo>
                <a:lnTo>
                  <a:pt x="712422" y="0"/>
                </a:lnTo>
                <a:lnTo>
                  <a:pt x="817079" y="169593"/>
                </a:lnTo>
                <a:lnTo>
                  <a:pt x="598038" y="305002"/>
                </a:lnTo>
                <a:lnTo>
                  <a:pt x="817079" y="440410"/>
                </a:lnTo>
                <a:lnTo>
                  <a:pt x="712422" y="610004"/>
                </a:lnTo>
                <a:lnTo>
                  <a:pt x="408539" y="422148"/>
                </a:lnTo>
                <a:lnTo>
                  <a:pt x="104657" y="610004"/>
                </a:lnTo>
                <a:lnTo>
                  <a:pt x="0" y="440410"/>
                </a:lnTo>
                <a:lnTo>
                  <a:pt x="219041" y="305002"/>
                </a:lnTo>
                <a:lnTo>
                  <a:pt x="0" y="169593"/>
                </a:lnTo>
                <a:close/>
              </a:path>
            </a:pathLst>
          </a:custGeom>
          <a:ln w="100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1876" y="4614666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2891" y="4579099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"/>
    </mc:Choice>
    <mc:Fallback xmlns="">
      <p:transition spd="slow" advTm="3343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"/>
    </mc:Choice>
    <mc:Fallback xmlns="">
      <p:transition spd="slow" advTm="2152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"/>
    </mc:Choice>
    <mc:Fallback xmlns="">
      <p:transition spd="slow" advTm="1733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2666" y="5342466"/>
            <a:ext cx="1164166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"/>
    </mc:Choice>
    <mc:Fallback xmlns="">
      <p:transition spd="slow" advTm="2602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6800" y="2916767"/>
            <a:ext cx="1473200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8924" y="3191004"/>
            <a:ext cx="1113155" cy="2228850"/>
          </a:xfrm>
          <a:custGeom>
            <a:avLst/>
            <a:gdLst/>
            <a:ahLst/>
            <a:cxnLst/>
            <a:rect l="l" t="t" r="r" b="b"/>
            <a:pathLst>
              <a:path w="1113154" h="2228850">
                <a:moveTo>
                  <a:pt x="162198" y="235426"/>
                </a:moveTo>
                <a:lnTo>
                  <a:pt x="72532" y="235426"/>
                </a:lnTo>
                <a:lnTo>
                  <a:pt x="1040312" y="2228273"/>
                </a:lnTo>
                <a:lnTo>
                  <a:pt x="1112845" y="2192989"/>
                </a:lnTo>
                <a:lnTo>
                  <a:pt x="162198" y="235426"/>
                </a:lnTo>
                <a:close/>
              </a:path>
              <a:path w="1113154" h="2228850">
                <a:moveTo>
                  <a:pt x="3035" y="0"/>
                </a:moveTo>
                <a:lnTo>
                  <a:pt x="0" y="270711"/>
                </a:lnTo>
                <a:lnTo>
                  <a:pt x="72532" y="235426"/>
                </a:lnTo>
                <a:lnTo>
                  <a:pt x="162198" y="235426"/>
                </a:lnTo>
                <a:lnTo>
                  <a:pt x="145063" y="200141"/>
                </a:lnTo>
                <a:lnTo>
                  <a:pt x="217594" y="164857"/>
                </a:lnTo>
                <a:lnTo>
                  <a:pt x="3035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2666" y="5342466"/>
            <a:ext cx="1164166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71333" y="2654299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8963" y="28052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2"/>
    </mc:Choice>
    <mc:Fallback xmlns="">
      <p:transition spd="slow" advTm="2132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1866" y="5342466"/>
            <a:ext cx="1159932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81308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1308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6800" y="2916767"/>
            <a:ext cx="1473200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8924" y="3191004"/>
            <a:ext cx="1113155" cy="2228850"/>
          </a:xfrm>
          <a:custGeom>
            <a:avLst/>
            <a:gdLst/>
            <a:ahLst/>
            <a:cxnLst/>
            <a:rect l="l" t="t" r="r" b="b"/>
            <a:pathLst>
              <a:path w="1113154" h="2228850">
                <a:moveTo>
                  <a:pt x="162198" y="235426"/>
                </a:moveTo>
                <a:lnTo>
                  <a:pt x="72532" y="235426"/>
                </a:lnTo>
                <a:lnTo>
                  <a:pt x="1040312" y="2228273"/>
                </a:lnTo>
                <a:lnTo>
                  <a:pt x="1112845" y="2192989"/>
                </a:lnTo>
                <a:lnTo>
                  <a:pt x="162198" y="235426"/>
                </a:lnTo>
                <a:close/>
              </a:path>
              <a:path w="1113154" h="2228850">
                <a:moveTo>
                  <a:pt x="3035" y="0"/>
                </a:moveTo>
                <a:lnTo>
                  <a:pt x="0" y="270711"/>
                </a:lnTo>
                <a:lnTo>
                  <a:pt x="72532" y="235426"/>
                </a:lnTo>
                <a:lnTo>
                  <a:pt x="162198" y="235426"/>
                </a:lnTo>
                <a:lnTo>
                  <a:pt x="145063" y="200141"/>
                </a:lnTo>
                <a:lnTo>
                  <a:pt x="217594" y="164857"/>
                </a:lnTo>
                <a:lnTo>
                  <a:pt x="3035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2666" y="5342466"/>
            <a:ext cx="1164166" cy="71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1333" y="2654299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18963" y="28052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"/>
    </mc:Choice>
    <mc:Fallback xmlns="">
      <p:transition spd="slow" advTm="138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966" y="2916765"/>
            <a:ext cx="1303867" cy="2650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26342" y="3191004"/>
            <a:ext cx="964565" cy="2288540"/>
          </a:xfrm>
          <a:custGeom>
            <a:avLst/>
            <a:gdLst/>
            <a:ahLst/>
            <a:cxnLst/>
            <a:rect l="l" t="t" r="r" b="b"/>
            <a:pathLst>
              <a:path w="964565" h="2288540">
                <a:moveTo>
                  <a:pt x="941636" y="0"/>
                </a:moveTo>
                <a:lnTo>
                  <a:pt x="739766" y="180196"/>
                </a:lnTo>
                <a:lnTo>
                  <a:pt x="814692" y="210050"/>
                </a:lnTo>
                <a:lnTo>
                  <a:pt x="0" y="2258369"/>
                </a:lnTo>
                <a:lnTo>
                  <a:pt x="74926" y="2288222"/>
                </a:lnTo>
                <a:lnTo>
                  <a:pt x="889618" y="239902"/>
                </a:lnTo>
                <a:lnTo>
                  <a:pt x="962009" y="239902"/>
                </a:lnTo>
                <a:lnTo>
                  <a:pt x="941636" y="0"/>
                </a:lnTo>
                <a:close/>
              </a:path>
              <a:path w="964565" h="2288540">
                <a:moveTo>
                  <a:pt x="962009" y="239902"/>
                </a:moveTo>
                <a:lnTo>
                  <a:pt x="889618" y="239902"/>
                </a:lnTo>
                <a:lnTo>
                  <a:pt x="964544" y="269755"/>
                </a:lnTo>
                <a:lnTo>
                  <a:pt x="962009" y="239902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1866" y="5342466"/>
            <a:ext cx="1159932" cy="71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308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1308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6800" y="2916767"/>
            <a:ext cx="1473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8924" y="3191004"/>
            <a:ext cx="1113155" cy="2228850"/>
          </a:xfrm>
          <a:custGeom>
            <a:avLst/>
            <a:gdLst/>
            <a:ahLst/>
            <a:cxnLst/>
            <a:rect l="l" t="t" r="r" b="b"/>
            <a:pathLst>
              <a:path w="1113154" h="2228850">
                <a:moveTo>
                  <a:pt x="162198" y="235426"/>
                </a:moveTo>
                <a:lnTo>
                  <a:pt x="72532" y="235426"/>
                </a:lnTo>
                <a:lnTo>
                  <a:pt x="1040312" y="2228273"/>
                </a:lnTo>
                <a:lnTo>
                  <a:pt x="1112845" y="2192989"/>
                </a:lnTo>
                <a:lnTo>
                  <a:pt x="162198" y="235426"/>
                </a:lnTo>
                <a:close/>
              </a:path>
              <a:path w="1113154" h="2228850">
                <a:moveTo>
                  <a:pt x="3035" y="0"/>
                </a:moveTo>
                <a:lnTo>
                  <a:pt x="0" y="270711"/>
                </a:lnTo>
                <a:lnTo>
                  <a:pt x="72532" y="235426"/>
                </a:lnTo>
                <a:lnTo>
                  <a:pt x="162198" y="235426"/>
                </a:lnTo>
                <a:lnTo>
                  <a:pt x="145063" y="200141"/>
                </a:lnTo>
                <a:lnTo>
                  <a:pt x="217594" y="164857"/>
                </a:lnTo>
                <a:lnTo>
                  <a:pt x="3035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02666" y="5342466"/>
            <a:ext cx="1164166" cy="7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6" y="0"/>
                </a:moveTo>
                <a:lnTo>
                  <a:pt x="430360" y="2076"/>
                </a:lnTo>
                <a:lnTo>
                  <a:pt x="370922" y="8139"/>
                </a:lnTo>
                <a:lnTo>
                  <a:pt x="314233" y="17939"/>
                </a:lnTo>
                <a:lnTo>
                  <a:pt x="260754" y="31226"/>
                </a:lnTo>
                <a:lnTo>
                  <a:pt x="210946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6" y="485284"/>
                </a:lnTo>
                <a:lnTo>
                  <a:pt x="260754" y="501808"/>
                </a:lnTo>
                <a:lnTo>
                  <a:pt x="314233" y="515095"/>
                </a:lnTo>
                <a:lnTo>
                  <a:pt x="370922" y="524895"/>
                </a:lnTo>
                <a:lnTo>
                  <a:pt x="430360" y="530958"/>
                </a:lnTo>
                <a:lnTo>
                  <a:pt x="492086" y="533035"/>
                </a:lnTo>
                <a:lnTo>
                  <a:pt x="553813" y="530958"/>
                </a:lnTo>
                <a:lnTo>
                  <a:pt x="613251" y="524895"/>
                </a:lnTo>
                <a:lnTo>
                  <a:pt x="669940" y="515095"/>
                </a:lnTo>
                <a:lnTo>
                  <a:pt x="723419" y="501808"/>
                </a:lnTo>
                <a:lnTo>
                  <a:pt x="773227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0" y="233085"/>
                </a:lnTo>
                <a:lnTo>
                  <a:pt x="951051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7" y="47751"/>
                </a:lnTo>
                <a:lnTo>
                  <a:pt x="723419" y="31226"/>
                </a:lnTo>
                <a:lnTo>
                  <a:pt x="669940" y="17939"/>
                </a:lnTo>
                <a:lnTo>
                  <a:pt x="613251" y="8139"/>
                </a:lnTo>
                <a:lnTo>
                  <a:pt x="553813" y="2076"/>
                </a:lnTo>
                <a:lnTo>
                  <a:pt x="492086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63415" y="5401635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1333" y="2654299"/>
            <a:ext cx="1062566" cy="588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18963" y="28052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11876" y="1820794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92891" y="181497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78014" y="4614666"/>
            <a:ext cx="8020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150" algn="l"/>
              </a:tabLst>
            </a:pPr>
            <a:r>
              <a:rPr sz="2950" b="1" spc="10" dirty="0">
                <a:latin typeface="Chalkboard"/>
                <a:cs typeface="Chalkboard"/>
              </a:rPr>
              <a:t>A	</a:t>
            </a: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04000" y="2658533"/>
            <a:ext cx="1062566" cy="588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94331" y="2813852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243159" y="0"/>
                </a:moveTo>
                <a:lnTo>
                  <a:pt x="0" y="118592"/>
                </a:lnTo>
                <a:lnTo>
                  <a:pt x="240686" y="242133"/>
                </a:lnTo>
                <a:lnTo>
                  <a:pt x="241510" y="161422"/>
                </a:lnTo>
                <a:lnTo>
                  <a:pt x="725444" y="161422"/>
                </a:lnTo>
                <a:lnTo>
                  <a:pt x="726217" y="85658"/>
                </a:lnTo>
                <a:lnTo>
                  <a:pt x="242335" y="80711"/>
                </a:lnTo>
                <a:lnTo>
                  <a:pt x="243159" y="0"/>
                </a:lnTo>
                <a:close/>
              </a:path>
              <a:path w="726440" h="242569">
                <a:moveTo>
                  <a:pt x="725444" y="161422"/>
                </a:moveTo>
                <a:lnTo>
                  <a:pt x="241510" y="161422"/>
                </a:lnTo>
                <a:lnTo>
                  <a:pt x="725393" y="166370"/>
                </a:lnTo>
                <a:lnTo>
                  <a:pt x="725444" y="161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3"/>
    </mc:Choice>
    <mc:Fallback xmlns="">
      <p:transition spd="slow" advTm="30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597" y="961036"/>
            <a:ext cx="6144895" cy="484505"/>
          </a:xfrm>
          <a:custGeom>
            <a:avLst/>
            <a:gdLst/>
            <a:ahLst/>
            <a:cxnLst/>
            <a:rect l="l" t="t" r="r" b="b"/>
            <a:pathLst>
              <a:path w="6144895" h="484505">
                <a:moveTo>
                  <a:pt x="6063685" y="0"/>
                </a:moveTo>
                <a:lnTo>
                  <a:pt x="80647" y="0"/>
                </a:lnTo>
                <a:lnTo>
                  <a:pt x="49256" y="6343"/>
                </a:lnTo>
                <a:lnTo>
                  <a:pt x="23621" y="23642"/>
                </a:lnTo>
                <a:lnTo>
                  <a:pt x="6337" y="49299"/>
                </a:lnTo>
                <a:lnTo>
                  <a:pt x="0" y="80718"/>
                </a:lnTo>
                <a:lnTo>
                  <a:pt x="0" y="403574"/>
                </a:lnTo>
                <a:lnTo>
                  <a:pt x="6337" y="434993"/>
                </a:lnTo>
                <a:lnTo>
                  <a:pt x="23621" y="460650"/>
                </a:lnTo>
                <a:lnTo>
                  <a:pt x="49256" y="477949"/>
                </a:lnTo>
                <a:lnTo>
                  <a:pt x="80647" y="484292"/>
                </a:lnTo>
                <a:lnTo>
                  <a:pt x="6063685" y="484292"/>
                </a:lnTo>
                <a:lnTo>
                  <a:pt x="6095077" y="477949"/>
                </a:lnTo>
                <a:lnTo>
                  <a:pt x="6120712" y="460650"/>
                </a:lnTo>
                <a:lnTo>
                  <a:pt x="6137995" y="434993"/>
                </a:lnTo>
                <a:lnTo>
                  <a:pt x="6144333" y="403574"/>
                </a:lnTo>
                <a:lnTo>
                  <a:pt x="6144333" y="80718"/>
                </a:lnTo>
                <a:lnTo>
                  <a:pt x="6137995" y="49299"/>
                </a:lnTo>
                <a:lnTo>
                  <a:pt x="6120712" y="23642"/>
                </a:lnTo>
                <a:lnTo>
                  <a:pt x="6095077" y="6343"/>
                </a:lnTo>
                <a:lnTo>
                  <a:pt x="6063685" y="0"/>
                </a:lnTo>
                <a:close/>
              </a:path>
            </a:pathLst>
          </a:custGeom>
          <a:solidFill>
            <a:srgbClr val="ABCE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4597" y="961036"/>
            <a:ext cx="6144895" cy="484505"/>
          </a:xfrm>
          <a:custGeom>
            <a:avLst/>
            <a:gdLst/>
            <a:ahLst/>
            <a:cxnLst/>
            <a:rect l="l" t="t" r="r" b="b"/>
            <a:pathLst>
              <a:path w="6144895" h="484505">
                <a:moveTo>
                  <a:pt x="0" y="80718"/>
                </a:moveTo>
                <a:lnTo>
                  <a:pt x="6337" y="49299"/>
                </a:lnTo>
                <a:lnTo>
                  <a:pt x="23621" y="23642"/>
                </a:lnTo>
                <a:lnTo>
                  <a:pt x="49255" y="6343"/>
                </a:lnTo>
                <a:lnTo>
                  <a:pt x="80647" y="0"/>
                </a:lnTo>
                <a:lnTo>
                  <a:pt x="6063685" y="0"/>
                </a:lnTo>
                <a:lnTo>
                  <a:pt x="6095077" y="6343"/>
                </a:lnTo>
                <a:lnTo>
                  <a:pt x="6120712" y="23642"/>
                </a:lnTo>
                <a:lnTo>
                  <a:pt x="6137995" y="49299"/>
                </a:lnTo>
                <a:lnTo>
                  <a:pt x="6144333" y="80718"/>
                </a:lnTo>
                <a:lnTo>
                  <a:pt x="6144333" y="403574"/>
                </a:lnTo>
                <a:lnTo>
                  <a:pt x="6137995" y="434993"/>
                </a:lnTo>
                <a:lnTo>
                  <a:pt x="6120712" y="460651"/>
                </a:lnTo>
                <a:lnTo>
                  <a:pt x="6095077" y="477950"/>
                </a:lnTo>
                <a:lnTo>
                  <a:pt x="6063685" y="484293"/>
                </a:lnTo>
                <a:lnTo>
                  <a:pt x="80647" y="484293"/>
                </a:lnTo>
                <a:lnTo>
                  <a:pt x="49255" y="477950"/>
                </a:lnTo>
                <a:lnTo>
                  <a:pt x="23621" y="460651"/>
                </a:lnTo>
                <a:lnTo>
                  <a:pt x="6337" y="434993"/>
                </a:lnTo>
                <a:lnTo>
                  <a:pt x="0" y="403574"/>
                </a:lnTo>
                <a:lnTo>
                  <a:pt x="0" y="80718"/>
                </a:lnTo>
                <a:close/>
              </a:path>
            </a:pathLst>
          </a:custGeom>
          <a:ln w="4237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25" y="988933"/>
            <a:ext cx="571119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0" spc="15" dirty="0">
                <a:solidFill>
                  <a:srgbClr val="000000"/>
                </a:solidFill>
                <a:latin typeface="Arial"/>
                <a:cs typeface="Arial"/>
              </a:rPr>
              <a:t>IGV </a:t>
            </a:r>
            <a:r>
              <a:rPr sz="2500" b="0" spc="20" dirty="0">
                <a:solidFill>
                  <a:srgbClr val="000000"/>
                </a:solidFill>
                <a:latin typeface="Arial"/>
                <a:cs typeface="Arial"/>
              </a:rPr>
              <a:t>supports </a:t>
            </a:r>
            <a:r>
              <a:rPr sz="2500" b="0" spc="25" dirty="0">
                <a:solidFill>
                  <a:srgbClr val="000000"/>
                </a:solidFill>
                <a:latin typeface="Arial"/>
                <a:cs typeface="Arial"/>
              </a:rPr>
              <a:t>many </a:t>
            </a:r>
            <a:r>
              <a:rPr sz="2500" b="0" spc="10" dirty="0">
                <a:solidFill>
                  <a:srgbClr val="000000"/>
                </a:solidFill>
                <a:latin typeface="Arial"/>
                <a:cs typeface="Arial"/>
              </a:rPr>
              <a:t>different file</a:t>
            </a:r>
            <a:r>
              <a:rPr sz="2500" b="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b="0" spc="15" dirty="0">
                <a:solidFill>
                  <a:srgbClr val="000000"/>
                </a:solidFill>
                <a:latin typeface="Arial"/>
                <a:cs typeface="Arial"/>
              </a:rPr>
              <a:t>formats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225" y="6187778"/>
            <a:ext cx="692023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0" dirty="0">
                <a:latin typeface="Arial"/>
                <a:cs typeface="Arial"/>
              </a:rPr>
              <a:t>For more </a:t>
            </a:r>
            <a:r>
              <a:rPr sz="2100" spc="5" dirty="0">
                <a:latin typeface="Arial"/>
                <a:cs typeface="Arial"/>
              </a:rPr>
              <a:t>info see: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i="1" dirty="0">
                <a:latin typeface="Arial"/>
                <a:cs typeface="Arial"/>
                <a:hlinkClick r:id="rId2"/>
              </a:rPr>
              <a:t>www.broadinstitute.org/igv/FileFormats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6704" y="2051803"/>
            <a:ext cx="2155505" cy="304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5041" y="2051804"/>
            <a:ext cx="3415525" cy="3045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3329" y="2051792"/>
            <a:ext cx="2728051" cy="2569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1"/>
    </mc:Choice>
    <mc:Fallback xmlns="">
      <p:transition spd="slow" advTm="1955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1333" y="2654299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18963" y="28052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04000" y="2658533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331" y="2813852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243159" y="0"/>
                </a:moveTo>
                <a:lnTo>
                  <a:pt x="0" y="118592"/>
                </a:lnTo>
                <a:lnTo>
                  <a:pt x="240686" y="242133"/>
                </a:lnTo>
                <a:lnTo>
                  <a:pt x="241510" y="161422"/>
                </a:lnTo>
                <a:lnTo>
                  <a:pt x="725444" y="161422"/>
                </a:lnTo>
                <a:lnTo>
                  <a:pt x="726217" y="85658"/>
                </a:lnTo>
                <a:lnTo>
                  <a:pt x="242335" y="80711"/>
                </a:lnTo>
                <a:lnTo>
                  <a:pt x="243159" y="0"/>
                </a:lnTo>
                <a:close/>
              </a:path>
              <a:path w="726440" h="242569">
                <a:moveTo>
                  <a:pt x="725444" y="161422"/>
                </a:moveTo>
                <a:lnTo>
                  <a:pt x="241510" y="161422"/>
                </a:lnTo>
                <a:lnTo>
                  <a:pt x="725393" y="166370"/>
                </a:lnTo>
                <a:lnTo>
                  <a:pt x="725444" y="1614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67100" y="2120900"/>
            <a:ext cx="4241800" cy="7831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54895" y="2191560"/>
            <a:ext cx="4065270" cy="600710"/>
          </a:xfrm>
          <a:custGeom>
            <a:avLst/>
            <a:gdLst/>
            <a:ahLst/>
            <a:cxnLst/>
            <a:rect l="l" t="t" r="r" b="b"/>
            <a:pathLst>
              <a:path w="4065270" h="600710">
                <a:moveTo>
                  <a:pt x="0" y="600518"/>
                </a:moveTo>
                <a:lnTo>
                  <a:pt x="456" y="519031"/>
                </a:lnTo>
                <a:lnTo>
                  <a:pt x="1785" y="440876"/>
                </a:lnTo>
                <a:lnTo>
                  <a:pt x="3929" y="366769"/>
                </a:lnTo>
                <a:lnTo>
                  <a:pt x="6826" y="297425"/>
                </a:lnTo>
                <a:lnTo>
                  <a:pt x="10417" y="233559"/>
                </a:lnTo>
                <a:lnTo>
                  <a:pt x="14644" y="175887"/>
                </a:lnTo>
                <a:lnTo>
                  <a:pt x="19445" y="125125"/>
                </a:lnTo>
                <a:lnTo>
                  <a:pt x="24762" y="81988"/>
                </a:lnTo>
                <a:lnTo>
                  <a:pt x="36706" y="21451"/>
                </a:lnTo>
                <a:lnTo>
                  <a:pt x="49997" y="0"/>
                </a:lnTo>
                <a:lnTo>
                  <a:pt x="4015245" y="0"/>
                </a:lnTo>
                <a:lnTo>
                  <a:pt x="4034706" y="47191"/>
                </a:lnTo>
                <a:lnTo>
                  <a:pt x="4045797" y="125125"/>
                </a:lnTo>
                <a:lnTo>
                  <a:pt x="4050598" y="175887"/>
                </a:lnTo>
                <a:lnTo>
                  <a:pt x="4054825" y="233559"/>
                </a:lnTo>
                <a:lnTo>
                  <a:pt x="4058416" y="297425"/>
                </a:lnTo>
                <a:lnTo>
                  <a:pt x="4061313" y="366769"/>
                </a:lnTo>
                <a:lnTo>
                  <a:pt x="4063456" y="440876"/>
                </a:lnTo>
                <a:lnTo>
                  <a:pt x="4064786" y="519031"/>
                </a:lnTo>
                <a:lnTo>
                  <a:pt x="4065242" y="600518"/>
                </a:lnTo>
              </a:path>
            </a:pathLst>
          </a:custGeom>
          <a:ln w="80646">
            <a:solidFill>
              <a:srgbClr val="E160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32582" y="1694205"/>
            <a:ext cx="251587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5" dirty="0">
                <a:latin typeface="Calibri"/>
                <a:cs typeface="Calibri"/>
              </a:rPr>
              <a:t>Inferred </a:t>
            </a:r>
            <a:r>
              <a:rPr sz="2500" b="1" spc="15" dirty="0">
                <a:latin typeface="Calibri"/>
                <a:cs typeface="Calibri"/>
              </a:rPr>
              <a:t>insert</a:t>
            </a:r>
            <a:r>
              <a:rPr sz="2500" b="1" spc="-55" dirty="0">
                <a:latin typeface="Calibri"/>
                <a:cs typeface="Calibri"/>
              </a:rPr>
              <a:t> </a:t>
            </a:r>
            <a:r>
              <a:rPr sz="2500" b="1" dirty="0">
                <a:latin typeface="Calibri"/>
                <a:cs typeface="Calibri"/>
              </a:rPr>
              <a:t>size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67766" y="4779433"/>
            <a:ext cx="2010832" cy="7450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55837" y="4850765"/>
            <a:ext cx="1833880" cy="600710"/>
          </a:xfrm>
          <a:custGeom>
            <a:avLst/>
            <a:gdLst/>
            <a:ahLst/>
            <a:cxnLst/>
            <a:rect l="l" t="t" r="r" b="b"/>
            <a:pathLst>
              <a:path w="1833879" h="600710">
                <a:moveTo>
                  <a:pt x="0" y="600518"/>
                </a:moveTo>
                <a:lnTo>
                  <a:pt x="456" y="519031"/>
                </a:lnTo>
                <a:lnTo>
                  <a:pt x="1785" y="440876"/>
                </a:lnTo>
                <a:lnTo>
                  <a:pt x="3929" y="366769"/>
                </a:lnTo>
                <a:lnTo>
                  <a:pt x="6826" y="297425"/>
                </a:lnTo>
                <a:lnTo>
                  <a:pt x="10417" y="233559"/>
                </a:lnTo>
                <a:lnTo>
                  <a:pt x="14644" y="175887"/>
                </a:lnTo>
                <a:lnTo>
                  <a:pt x="19445" y="125125"/>
                </a:lnTo>
                <a:lnTo>
                  <a:pt x="24762" y="81988"/>
                </a:lnTo>
                <a:lnTo>
                  <a:pt x="36706" y="21451"/>
                </a:lnTo>
                <a:lnTo>
                  <a:pt x="49997" y="0"/>
                </a:lnTo>
                <a:lnTo>
                  <a:pt x="1783796" y="0"/>
                </a:lnTo>
                <a:lnTo>
                  <a:pt x="1803257" y="47191"/>
                </a:lnTo>
                <a:lnTo>
                  <a:pt x="1814348" y="125125"/>
                </a:lnTo>
                <a:lnTo>
                  <a:pt x="1819150" y="175887"/>
                </a:lnTo>
                <a:lnTo>
                  <a:pt x="1823376" y="233559"/>
                </a:lnTo>
                <a:lnTo>
                  <a:pt x="1826968" y="297425"/>
                </a:lnTo>
                <a:lnTo>
                  <a:pt x="1829865" y="366769"/>
                </a:lnTo>
                <a:lnTo>
                  <a:pt x="1832008" y="440876"/>
                </a:lnTo>
                <a:lnTo>
                  <a:pt x="1833337" y="519031"/>
                </a:lnTo>
                <a:lnTo>
                  <a:pt x="1833794" y="600518"/>
                </a:lnTo>
              </a:path>
            </a:pathLst>
          </a:custGeom>
          <a:ln w="80651">
            <a:solidFill>
              <a:srgbClr val="E160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68790" y="4338746"/>
            <a:ext cx="265938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5" dirty="0">
                <a:latin typeface="Calibri"/>
                <a:cs typeface="Calibri"/>
              </a:rPr>
              <a:t>Expected insert</a:t>
            </a:r>
            <a:r>
              <a:rPr sz="2500" b="1" spc="-50" dirty="0">
                <a:latin typeface="Calibri"/>
                <a:cs typeface="Calibri"/>
              </a:rPr>
              <a:t> </a:t>
            </a:r>
            <a:r>
              <a:rPr sz="2500" b="1" dirty="0">
                <a:latin typeface="Calibri"/>
                <a:cs typeface="Calibri"/>
              </a:rPr>
              <a:t>size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0499" y="6273628"/>
            <a:ext cx="9667240" cy="554355"/>
          </a:xfrm>
          <a:custGeom>
            <a:avLst/>
            <a:gdLst/>
            <a:ahLst/>
            <a:cxnLst/>
            <a:rect l="l" t="t" r="r" b="b"/>
            <a:pathLst>
              <a:path w="9667240" h="554354">
                <a:moveTo>
                  <a:pt x="0" y="0"/>
                </a:moveTo>
                <a:lnTo>
                  <a:pt x="9666942" y="0"/>
                </a:lnTo>
                <a:lnTo>
                  <a:pt x="9666942" y="554225"/>
                </a:lnTo>
                <a:lnTo>
                  <a:pt x="0" y="554225"/>
                </a:lnTo>
              </a:path>
            </a:pathLst>
          </a:custGeom>
          <a:ln w="1008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0500" y="6278673"/>
            <a:ext cx="9662160" cy="544195"/>
          </a:xfrm>
          <a:prstGeom prst="rect">
            <a:avLst/>
          </a:prstGeom>
          <a:solidFill>
            <a:srgbClr val="EBF2DF"/>
          </a:solidFill>
        </p:spPr>
        <p:txBody>
          <a:bodyPr vert="horz" wrap="square" lIns="0" tIns="42545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335"/>
              </a:spcBef>
            </a:pPr>
            <a:r>
              <a:rPr sz="2950" spc="5" dirty="0">
                <a:latin typeface="Arial"/>
                <a:cs typeface="Arial"/>
              </a:rPr>
              <a:t>Inferred insert size is </a:t>
            </a:r>
            <a:r>
              <a:rPr sz="2950" spc="10" dirty="0">
                <a:latin typeface="Arial"/>
                <a:cs typeface="Arial"/>
              </a:rPr>
              <a:t>greater </a:t>
            </a:r>
            <a:r>
              <a:rPr sz="2950" spc="5" dirty="0">
                <a:latin typeface="Arial"/>
                <a:cs typeface="Arial"/>
              </a:rPr>
              <a:t>than </a:t>
            </a:r>
            <a:r>
              <a:rPr sz="2950" spc="10" dirty="0">
                <a:latin typeface="Arial"/>
                <a:cs typeface="Arial"/>
              </a:rPr>
              <a:t>expected</a:t>
            </a:r>
            <a:r>
              <a:rPr sz="2950" spc="-15" dirty="0">
                <a:latin typeface="Arial"/>
                <a:cs typeface="Arial"/>
              </a:rPr>
              <a:t> </a:t>
            </a:r>
            <a:r>
              <a:rPr sz="2950" spc="10" dirty="0">
                <a:latin typeface="Arial"/>
                <a:cs typeface="Arial"/>
              </a:rPr>
              <a:t>value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6"/>
    </mc:Choice>
    <mc:Fallback xmlns="">
      <p:transition spd="slow" advTm="17416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1432" y="5050366"/>
            <a:ext cx="56176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5475796" y="0"/>
                </a:moveTo>
                <a:lnTo>
                  <a:pt x="40321" y="0"/>
                </a:lnTo>
                <a:lnTo>
                  <a:pt x="24626" y="3171"/>
                </a:lnTo>
                <a:lnTo>
                  <a:pt x="11809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09" y="230326"/>
                </a:lnTo>
                <a:lnTo>
                  <a:pt x="24626" y="238975"/>
                </a:lnTo>
                <a:lnTo>
                  <a:pt x="40321" y="242147"/>
                </a:lnTo>
                <a:lnTo>
                  <a:pt x="5475796" y="242147"/>
                </a:lnTo>
                <a:lnTo>
                  <a:pt x="5491491" y="238975"/>
                </a:lnTo>
                <a:lnTo>
                  <a:pt x="5504307" y="230326"/>
                </a:lnTo>
                <a:lnTo>
                  <a:pt x="5512949" y="217499"/>
                </a:lnTo>
                <a:lnTo>
                  <a:pt x="5516118" y="201790"/>
                </a:lnTo>
                <a:lnTo>
                  <a:pt x="5516118" y="40356"/>
                </a:lnTo>
                <a:lnTo>
                  <a:pt x="5512949" y="24648"/>
                </a:lnTo>
                <a:lnTo>
                  <a:pt x="5504307" y="11820"/>
                </a:lnTo>
                <a:lnTo>
                  <a:pt x="5491491" y="3171"/>
                </a:lnTo>
                <a:lnTo>
                  <a:pt x="547579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1056" y="5083680"/>
            <a:ext cx="5516245" cy="242570"/>
          </a:xfrm>
          <a:custGeom>
            <a:avLst/>
            <a:gdLst/>
            <a:ahLst/>
            <a:cxnLst/>
            <a:rect l="l" t="t" r="r" b="b"/>
            <a:pathLst>
              <a:path w="5516245" h="242570">
                <a:moveTo>
                  <a:pt x="0" y="40356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5475796" y="0"/>
                </a:lnTo>
                <a:lnTo>
                  <a:pt x="5491492" y="3171"/>
                </a:lnTo>
                <a:lnTo>
                  <a:pt x="5504308" y="11820"/>
                </a:lnTo>
                <a:lnTo>
                  <a:pt x="5512949" y="24648"/>
                </a:lnTo>
                <a:lnTo>
                  <a:pt x="5516118" y="40356"/>
                </a:lnTo>
                <a:lnTo>
                  <a:pt x="5516118" y="201789"/>
                </a:lnTo>
                <a:lnTo>
                  <a:pt x="5512949" y="217498"/>
                </a:lnTo>
                <a:lnTo>
                  <a:pt x="5504308" y="230326"/>
                </a:lnTo>
                <a:lnTo>
                  <a:pt x="5491492" y="238975"/>
                </a:lnTo>
                <a:lnTo>
                  <a:pt x="5475796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6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2359" y="2349498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6969" y="2349500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6315" y="5001355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0" y="5617633"/>
            <a:ext cx="1075266" cy="131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1643" y="5660302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100" y="5389033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5744" y="55386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8"/>
                </a:lnTo>
                <a:lnTo>
                  <a:pt x="483871" y="161429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73700" y="5393266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3826" y="5546531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1333" y="2654299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18963" y="28052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04000" y="2658533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4331" y="2813852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243159" y="0"/>
                </a:moveTo>
                <a:lnTo>
                  <a:pt x="0" y="118592"/>
                </a:lnTo>
                <a:lnTo>
                  <a:pt x="240686" y="242133"/>
                </a:lnTo>
                <a:lnTo>
                  <a:pt x="241510" y="161422"/>
                </a:lnTo>
                <a:lnTo>
                  <a:pt x="725444" y="161422"/>
                </a:lnTo>
                <a:lnTo>
                  <a:pt x="726217" y="85658"/>
                </a:lnTo>
                <a:lnTo>
                  <a:pt x="242335" y="80711"/>
                </a:lnTo>
                <a:lnTo>
                  <a:pt x="243159" y="0"/>
                </a:lnTo>
                <a:close/>
              </a:path>
              <a:path w="726440" h="242569">
                <a:moveTo>
                  <a:pt x="725444" y="161422"/>
                </a:moveTo>
                <a:lnTo>
                  <a:pt x="241510" y="161422"/>
                </a:lnTo>
                <a:lnTo>
                  <a:pt x="725393" y="166370"/>
                </a:lnTo>
                <a:lnTo>
                  <a:pt x="725444" y="1614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  <p:sp>
        <p:nvSpPr>
          <p:cNvPr id="24" name="object 24"/>
          <p:cNvSpPr/>
          <p:nvPr/>
        </p:nvSpPr>
        <p:spPr>
          <a:xfrm>
            <a:off x="190500" y="1358662"/>
            <a:ext cx="9677400" cy="489584"/>
          </a:xfrm>
          <a:custGeom>
            <a:avLst/>
            <a:gdLst/>
            <a:ahLst/>
            <a:cxnLst/>
            <a:rect l="l" t="t" r="r" b="b"/>
            <a:pathLst>
              <a:path w="9677400" h="489585">
                <a:moveTo>
                  <a:pt x="0" y="0"/>
                </a:moveTo>
                <a:lnTo>
                  <a:pt x="9677400" y="0"/>
                </a:lnTo>
                <a:lnTo>
                  <a:pt x="9677400" y="489022"/>
                </a:lnTo>
                <a:lnTo>
                  <a:pt x="0" y="489022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95544" y="1363707"/>
            <a:ext cx="9672955" cy="479425"/>
          </a:xfrm>
          <a:prstGeom prst="rect">
            <a:avLst/>
          </a:prstGeom>
          <a:solidFill>
            <a:srgbClr val="EBF2DF"/>
          </a:solidFill>
        </p:spPr>
        <p:txBody>
          <a:bodyPr vert="horz" wrap="square" lIns="0" tIns="4000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315"/>
              </a:spcBef>
            </a:pPr>
            <a:r>
              <a:rPr sz="2500" spc="15" dirty="0">
                <a:latin typeface="Arial"/>
                <a:cs typeface="Arial"/>
              </a:rPr>
              <a:t>Pairs with larger than expected insert size are colored red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"/>
    </mc:Choice>
    <mc:Fallback xmlns="">
      <p:transition spd="slow" advTm="4536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Deletion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9374" y="2491886"/>
            <a:ext cx="7661275" cy="4242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" y="1628970"/>
            <a:ext cx="9677400" cy="489584"/>
          </a:xfrm>
          <a:custGeom>
            <a:avLst/>
            <a:gdLst/>
            <a:ahLst/>
            <a:cxnLst/>
            <a:rect l="l" t="t" r="r" b="b"/>
            <a:pathLst>
              <a:path w="9677400" h="489585">
                <a:moveTo>
                  <a:pt x="0" y="0"/>
                </a:moveTo>
                <a:lnTo>
                  <a:pt x="9677400" y="0"/>
                </a:lnTo>
                <a:lnTo>
                  <a:pt x="9677400" y="489022"/>
                </a:lnTo>
                <a:lnTo>
                  <a:pt x="0" y="489022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44" y="1634015"/>
            <a:ext cx="9672955" cy="479425"/>
          </a:xfrm>
          <a:prstGeom prst="rect">
            <a:avLst/>
          </a:prstGeom>
          <a:solidFill>
            <a:srgbClr val="EBF2DF"/>
          </a:solidFill>
        </p:spPr>
        <p:txBody>
          <a:bodyPr vert="horz" wrap="square" lIns="0" tIns="40640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320"/>
              </a:spcBef>
            </a:pPr>
            <a:r>
              <a:rPr sz="2500" spc="15" dirty="0">
                <a:latin typeface="Arial"/>
                <a:cs typeface="Arial"/>
              </a:rPr>
              <a:t>Pairs with larger than expected insert size are colored red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3"/>
    </mc:Choice>
    <mc:Fallback xmlns="">
      <p:transition spd="slow" advTm="26373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Deletion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9374" y="2491886"/>
            <a:ext cx="7661275" cy="4242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9266" y="2624667"/>
            <a:ext cx="8255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8216" y="2653026"/>
            <a:ext cx="548640" cy="988694"/>
          </a:xfrm>
          <a:custGeom>
            <a:avLst/>
            <a:gdLst/>
            <a:ahLst/>
            <a:cxnLst/>
            <a:rect l="l" t="t" r="r" b="b"/>
            <a:pathLst>
              <a:path w="548639" h="988695">
                <a:moveTo>
                  <a:pt x="5721" y="785500"/>
                </a:moveTo>
                <a:lnTo>
                  <a:pt x="0" y="988466"/>
                </a:lnTo>
                <a:lnTo>
                  <a:pt x="165663" y="871266"/>
                </a:lnTo>
                <a:lnTo>
                  <a:pt x="112349" y="842678"/>
                </a:lnTo>
                <a:lnTo>
                  <a:pt x="127652" y="814089"/>
                </a:lnTo>
                <a:lnTo>
                  <a:pt x="59035" y="814089"/>
                </a:lnTo>
                <a:lnTo>
                  <a:pt x="5721" y="785500"/>
                </a:lnTo>
                <a:close/>
              </a:path>
              <a:path w="548639" h="988695">
                <a:moveTo>
                  <a:pt x="494818" y="0"/>
                </a:moveTo>
                <a:lnTo>
                  <a:pt x="59035" y="814089"/>
                </a:lnTo>
                <a:lnTo>
                  <a:pt x="127652" y="814089"/>
                </a:lnTo>
                <a:lnTo>
                  <a:pt x="548131" y="28588"/>
                </a:lnTo>
                <a:lnTo>
                  <a:pt x="494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5000" y="2582332"/>
            <a:ext cx="1286932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0967" y="2613553"/>
            <a:ext cx="1012825" cy="972819"/>
          </a:xfrm>
          <a:custGeom>
            <a:avLst/>
            <a:gdLst/>
            <a:ahLst/>
            <a:cxnLst/>
            <a:rect l="l" t="t" r="r" b="b"/>
            <a:pathLst>
              <a:path w="1012825" h="972820">
                <a:moveTo>
                  <a:pt x="41838" y="0"/>
                </a:moveTo>
                <a:lnTo>
                  <a:pt x="0" y="43715"/>
                </a:lnTo>
                <a:lnTo>
                  <a:pt x="860471" y="868683"/>
                </a:lnTo>
                <a:lnTo>
                  <a:pt x="818631" y="912399"/>
                </a:lnTo>
                <a:lnTo>
                  <a:pt x="1012424" y="972452"/>
                </a:lnTo>
                <a:lnTo>
                  <a:pt x="959759" y="824966"/>
                </a:lnTo>
                <a:lnTo>
                  <a:pt x="902310" y="824966"/>
                </a:lnTo>
                <a:lnTo>
                  <a:pt x="41838" y="0"/>
                </a:lnTo>
                <a:close/>
              </a:path>
              <a:path w="1012825" h="972820">
                <a:moveTo>
                  <a:pt x="944149" y="781250"/>
                </a:moveTo>
                <a:lnTo>
                  <a:pt x="902310" y="824966"/>
                </a:lnTo>
                <a:lnTo>
                  <a:pt x="959759" y="824966"/>
                </a:lnTo>
                <a:lnTo>
                  <a:pt x="944149" y="781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6154" y="2178112"/>
            <a:ext cx="3402965" cy="489584"/>
          </a:xfrm>
          <a:prstGeom prst="rect">
            <a:avLst/>
          </a:prstGeom>
          <a:solidFill>
            <a:srgbClr val="FFFFB3"/>
          </a:solidFill>
          <a:ln w="10089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360"/>
              </a:spcBef>
            </a:pPr>
            <a:r>
              <a:rPr sz="2500" spc="20" dirty="0">
                <a:latin typeface="Arial"/>
                <a:cs typeface="Arial"/>
              </a:rPr>
              <a:t>Note drop </a:t>
            </a:r>
            <a:r>
              <a:rPr sz="2500" spc="15" dirty="0">
                <a:latin typeface="Arial"/>
                <a:cs typeface="Arial"/>
              </a:rPr>
              <a:t>in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coverage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83200" y="5270499"/>
            <a:ext cx="173566" cy="1786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1645" y="5299997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599996"/>
                </a:lnTo>
              </a:path>
            </a:pathLst>
          </a:custGeom>
          <a:ln w="806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1645" y="6389016"/>
            <a:ext cx="0" cy="558165"/>
          </a:xfrm>
          <a:custGeom>
            <a:avLst/>
            <a:gdLst/>
            <a:ahLst/>
            <a:cxnLst/>
            <a:rect l="l" t="t" r="r" b="b"/>
            <a:pathLst>
              <a:path h="558165">
                <a:moveTo>
                  <a:pt x="0" y="0"/>
                </a:moveTo>
                <a:lnTo>
                  <a:pt x="0" y="557577"/>
                </a:lnTo>
              </a:path>
            </a:pathLst>
          </a:custGeom>
          <a:ln w="806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1011" y="5899993"/>
            <a:ext cx="2675255" cy="489584"/>
          </a:xfrm>
          <a:custGeom>
            <a:avLst/>
            <a:gdLst/>
            <a:ahLst/>
            <a:cxnLst/>
            <a:rect l="l" t="t" r="r" b="b"/>
            <a:pathLst>
              <a:path w="2675254" h="489585">
                <a:moveTo>
                  <a:pt x="0" y="0"/>
                </a:moveTo>
                <a:lnTo>
                  <a:pt x="2675176" y="0"/>
                </a:lnTo>
                <a:lnTo>
                  <a:pt x="2675176" y="489023"/>
                </a:lnTo>
                <a:lnTo>
                  <a:pt x="0" y="489023"/>
                </a:lnTo>
                <a:lnTo>
                  <a:pt x="0" y="0"/>
                </a:lnTo>
                <a:close/>
              </a:path>
            </a:pathLst>
          </a:custGeom>
          <a:solidFill>
            <a:srgbClr val="FFFD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31011" y="5899993"/>
            <a:ext cx="2675255" cy="489584"/>
          </a:xfrm>
          <a:prstGeom prst="rect">
            <a:avLst/>
          </a:prstGeom>
          <a:ln w="30267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290"/>
              </a:spcBef>
            </a:pPr>
            <a:r>
              <a:rPr sz="2500" spc="10" dirty="0">
                <a:latin typeface="Calibri"/>
                <a:cs typeface="Calibri"/>
              </a:rPr>
              <a:t>split screen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15" dirty="0">
                <a:latin typeface="Calibri"/>
                <a:cs typeface="Calibri"/>
              </a:rPr>
              <a:t>view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0"/>
    </mc:Choice>
    <mc:Fallback xmlns="">
      <p:transition spd="slow" advTm="1946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7333" y="2561167"/>
            <a:ext cx="34078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8" y="238975"/>
                </a:lnTo>
                <a:lnTo>
                  <a:pt x="3294635" y="230326"/>
                </a:lnTo>
                <a:lnTo>
                  <a:pt x="3303276" y="217499"/>
                </a:lnTo>
                <a:lnTo>
                  <a:pt x="3306444" y="201790"/>
                </a:lnTo>
                <a:lnTo>
                  <a:pt x="3306444" y="40356"/>
                </a:lnTo>
                <a:lnTo>
                  <a:pt x="3303276" y="24648"/>
                </a:lnTo>
                <a:lnTo>
                  <a:pt x="3294635" y="11820"/>
                </a:lnTo>
                <a:lnTo>
                  <a:pt x="3281818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61167"/>
            <a:ext cx="3327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21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179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973" y="1976470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6999" y="1976470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4" y="220747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57333" y="5105400"/>
            <a:ext cx="3412067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0444" y="5138267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70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89"/>
                </a:lnTo>
                <a:lnTo>
                  <a:pt x="3168" y="217498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9" y="238975"/>
                </a:lnTo>
                <a:lnTo>
                  <a:pt x="3294636" y="230326"/>
                </a:lnTo>
                <a:lnTo>
                  <a:pt x="3303277" y="217498"/>
                </a:lnTo>
                <a:lnTo>
                  <a:pt x="3306446" y="201789"/>
                </a:lnTo>
                <a:lnTo>
                  <a:pt x="3306446" y="40356"/>
                </a:lnTo>
                <a:lnTo>
                  <a:pt x="3303277" y="24648"/>
                </a:lnTo>
                <a:lnTo>
                  <a:pt x="3294636" y="11820"/>
                </a:lnTo>
                <a:lnTo>
                  <a:pt x="3281819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10444" y="5138267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70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09800" y="5105400"/>
            <a:ext cx="3331632" cy="35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064" y="5138267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70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064" y="5138267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70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5600" y="4343400"/>
            <a:ext cx="2810932" cy="889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77270" y="4373565"/>
            <a:ext cx="2383155" cy="517525"/>
          </a:xfrm>
          <a:custGeom>
            <a:avLst/>
            <a:gdLst/>
            <a:ahLst/>
            <a:cxnLst/>
            <a:rect l="l" t="t" r="r" b="b"/>
            <a:pathLst>
              <a:path w="2383154" h="517525">
                <a:moveTo>
                  <a:pt x="2124520" y="226945"/>
                </a:moveTo>
                <a:lnTo>
                  <a:pt x="2090350" y="276895"/>
                </a:lnTo>
                <a:lnTo>
                  <a:pt x="2103703" y="286045"/>
                </a:lnTo>
                <a:lnTo>
                  <a:pt x="2113500" y="293546"/>
                </a:lnTo>
                <a:lnTo>
                  <a:pt x="2113857" y="298267"/>
                </a:lnTo>
                <a:lnTo>
                  <a:pt x="2114898" y="302058"/>
                </a:lnTo>
                <a:lnTo>
                  <a:pt x="2116700" y="305706"/>
                </a:lnTo>
                <a:lnTo>
                  <a:pt x="2281645" y="514682"/>
                </a:lnTo>
                <a:lnTo>
                  <a:pt x="2330159" y="395724"/>
                </a:lnTo>
                <a:lnTo>
                  <a:pt x="2264832" y="395724"/>
                </a:lnTo>
                <a:lnTo>
                  <a:pt x="2245822" y="371640"/>
                </a:lnTo>
                <a:lnTo>
                  <a:pt x="2262337" y="360850"/>
                </a:lnTo>
                <a:lnTo>
                  <a:pt x="2254721" y="349354"/>
                </a:lnTo>
                <a:lnTo>
                  <a:pt x="2235877" y="325173"/>
                </a:lnTo>
                <a:lnTo>
                  <a:pt x="2214684" y="301759"/>
                </a:lnTo>
                <a:lnTo>
                  <a:pt x="2191233" y="279109"/>
                </a:lnTo>
                <a:lnTo>
                  <a:pt x="2165604" y="257220"/>
                </a:lnTo>
                <a:lnTo>
                  <a:pt x="2137874" y="236095"/>
                </a:lnTo>
                <a:lnTo>
                  <a:pt x="2124520" y="226945"/>
                </a:lnTo>
                <a:close/>
              </a:path>
              <a:path w="2383154" h="517525">
                <a:moveTo>
                  <a:pt x="2352256" y="230270"/>
                </a:moveTo>
                <a:lnTo>
                  <a:pt x="2340908" y="232640"/>
                </a:lnTo>
                <a:lnTo>
                  <a:pt x="2331275" y="239096"/>
                </a:lnTo>
                <a:lnTo>
                  <a:pt x="2324626" y="249105"/>
                </a:lnTo>
                <a:lnTo>
                  <a:pt x="2264832" y="395724"/>
                </a:lnTo>
                <a:lnTo>
                  <a:pt x="2330159" y="395724"/>
                </a:lnTo>
                <a:lnTo>
                  <a:pt x="2380624" y="271983"/>
                </a:lnTo>
                <a:lnTo>
                  <a:pt x="2382872" y="260176"/>
                </a:lnTo>
                <a:lnTo>
                  <a:pt x="2380504" y="248817"/>
                </a:lnTo>
                <a:lnTo>
                  <a:pt x="2374053" y="239175"/>
                </a:lnTo>
                <a:lnTo>
                  <a:pt x="2364053" y="232520"/>
                </a:lnTo>
                <a:lnTo>
                  <a:pt x="2352256" y="230270"/>
                </a:lnTo>
                <a:close/>
              </a:path>
              <a:path w="2383154" h="517525">
                <a:moveTo>
                  <a:pt x="30262" y="233873"/>
                </a:moveTo>
                <a:lnTo>
                  <a:pt x="18493" y="236261"/>
                </a:lnTo>
                <a:lnTo>
                  <a:pt x="8571" y="243033"/>
                </a:lnTo>
                <a:lnTo>
                  <a:pt x="2234" y="252750"/>
                </a:lnTo>
                <a:lnTo>
                  <a:pt x="0" y="264136"/>
                </a:lnTo>
                <a:lnTo>
                  <a:pt x="2386" y="275916"/>
                </a:lnTo>
                <a:lnTo>
                  <a:pt x="104211" y="517434"/>
                </a:lnTo>
                <a:lnTo>
                  <a:pt x="210376" y="379627"/>
                </a:lnTo>
                <a:lnTo>
                  <a:pt x="111759" y="379627"/>
                </a:lnTo>
                <a:lnTo>
                  <a:pt x="58113" y="252382"/>
                </a:lnTo>
                <a:lnTo>
                  <a:pt x="51347" y="242451"/>
                </a:lnTo>
                <a:lnTo>
                  <a:pt x="41638" y="236109"/>
                </a:lnTo>
                <a:lnTo>
                  <a:pt x="30262" y="233873"/>
                </a:lnTo>
                <a:close/>
              </a:path>
              <a:path w="2383154" h="517525">
                <a:moveTo>
                  <a:pt x="187434" y="285748"/>
                </a:moveTo>
                <a:lnTo>
                  <a:pt x="164587" y="308674"/>
                </a:lnTo>
                <a:lnTo>
                  <a:pt x="143937" y="332498"/>
                </a:lnTo>
                <a:lnTo>
                  <a:pt x="125691" y="357115"/>
                </a:lnTo>
                <a:lnTo>
                  <a:pt x="111759" y="379627"/>
                </a:lnTo>
                <a:lnTo>
                  <a:pt x="210376" y="379627"/>
                </a:lnTo>
                <a:lnTo>
                  <a:pt x="266689" y="306531"/>
                </a:lnTo>
                <a:lnTo>
                  <a:pt x="268448" y="302860"/>
                </a:lnTo>
                <a:lnTo>
                  <a:pt x="269445" y="299058"/>
                </a:lnTo>
                <a:lnTo>
                  <a:pt x="269612" y="296434"/>
                </a:lnTo>
                <a:lnTo>
                  <a:pt x="198091" y="296434"/>
                </a:lnTo>
                <a:lnTo>
                  <a:pt x="187434" y="285748"/>
                </a:lnTo>
                <a:close/>
              </a:path>
              <a:path w="2383154" h="517525">
                <a:moveTo>
                  <a:pt x="239206" y="261104"/>
                </a:moveTo>
                <a:lnTo>
                  <a:pt x="230656" y="262630"/>
                </a:lnTo>
                <a:lnTo>
                  <a:pt x="222809" y="266578"/>
                </a:lnTo>
                <a:lnTo>
                  <a:pt x="216240" y="272876"/>
                </a:lnTo>
                <a:lnTo>
                  <a:pt x="198091" y="296434"/>
                </a:lnTo>
                <a:lnTo>
                  <a:pt x="269612" y="296434"/>
                </a:lnTo>
                <a:lnTo>
                  <a:pt x="270180" y="287520"/>
                </a:lnTo>
                <a:lnTo>
                  <a:pt x="280259" y="287520"/>
                </a:lnTo>
                <a:lnTo>
                  <a:pt x="304077" y="270830"/>
                </a:lnTo>
                <a:lnTo>
                  <a:pt x="314899" y="263993"/>
                </a:lnTo>
                <a:lnTo>
                  <a:pt x="251770" y="263993"/>
                </a:lnTo>
                <a:lnTo>
                  <a:pt x="247884" y="262077"/>
                </a:lnTo>
                <a:lnTo>
                  <a:pt x="239206" y="261104"/>
                </a:lnTo>
                <a:close/>
              </a:path>
              <a:path w="2383154" h="517525">
                <a:moveTo>
                  <a:pt x="280259" y="287520"/>
                </a:moveTo>
                <a:lnTo>
                  <a:pt x="270180" y="287520"/>
                </a:lnTo>
                <a:lnTo>
                  <a:pt x="273892" y="292263"/>
                </a:lnTo>
                <a:lnTo>
                  <a:pt x="277282" y="289606"/>
                </a:lnTo>
                <a:lnTo>
                  <a:pt x="280259" y="287520"/>
                </a:lnTo>
                <a:close/>
              </a:path>
              <a:path w="2383154" h="517525">
                <a:moveTo>
                  <a:pt x="398899" y="149940"/>
                </a:moveTo>
                <a:lnTo>
                  <a:pt x="333878" y="182345"/>
                </a:lnTo>
                <a:lnTo>
                  <a:pt x="300645" y="201413"/>
                </a:lnTo>
                <a:lnTo>
                  <a:pt x="239987" y="241947"/>
                </a:lnTo>
                <a:lnTo>
                  <a:pt x="236597" y="244605"/>
                </a:lnTo>
                <a:lnTo>
                  <a:pt x="251770" y="263993"/>
                </a:lnTo>
                <a:lnTo>
                  <a:pt x="314899" y="263993"/>
                </a:lnTo>
                <a:lnTo>
                  <a:pt x="332979" y="252572"/>
                </a:lnTo>
                <a:lnTo>
                  <a:pt x="363919" y="234887"/>
                </a:lnTo>
                <a:lnTo>
                  <a:pt x="396823" y="217822"/>
                </a:lnTo>
                <a:lnTo>
                  <a:pt x="424694" y="204694"/>
                </a:lnTo>
                <a:lnTo>
                  <a:pt x="398899" y="149940"/>
                </a:lnTo>
                <a:close/>
              </a:path>
              <a:path w="2383154" h="517525">
                <a:moveTo>
                  <a:pt x="1902624" y="115078"/>
                </a:moveTo>
                <a:lnTo>
                  <a:pt x="1881110" y="171655"/>
                </a:lnTo>
                <a:lnTo>
                  <a:pt x="1909594" y="182505"/>
                </a:lnTo>
                <a:lnTo>
                  <a:pt x="1946680" y="198074"/>
                </a:lnTo>
                <a:lnTo>
                  <a:pt x="1981970" y="214373"/>
                </a:lnTo>
                <a:lnTo>
                  <a:pt x="2015390" y="231364"/>
                </a:lnTo>
                <a:lnTo>
                  <a:pt x="2041557" y="246032"/>
                </a:lnTo>
                <a:lnTo>
                  <a:pt x="2071069" y="193191"/>
                </a:lnTo>
                <a:lnTo>
                  <a:pt x="2042751" y="177375"/>
                </a:lnTo>
                <a:lnTo>
                  <a:pt x="2007287" y="159395"/>
                </a:lnTo>
                <a:lnTo>
                  <a:pt x="1970051" y="142239"/>
                </a:lnTo>
                <a:lnTo>
                  <a:pt x="1931109" y="125928"/>
                </a:lnTo>
                <a:lnTo>
                  <a:pt x="1902624" y="115078"/>
                </a:lnTo>
                <a:close/>
              </a:path>
              <a:path w="2383154" h="517525">
                <a:moveTo>
                  <a:pt x="632000" y="68643"/>
                </a:moveTo>
                <a:lnTo>
                  <a:pt x="569880" y="85675"/>
                </a:lnTo>
                <a:lnTo>
                  <a:pt x="526506" y="99575"/>
                </a:lnTo>
                <a:lnTo>
                  <a:pt x="484664" y="114390"/>
                </a:lnTo>
                <a:lnTo>
                  <a:pt x="456455" y="125385"/>
                </a:lnTo>
                <a:lnTo>
                  <a:pt x="478403" y="181795"/>
                </a:lnTo>
                <a:lnTo>
                  <a:pt x="506612" y="170801"/>
                </a:lnTo>
                <a:lnTo>
                  <a:pt x="546658" y="156653"/>
                </a:lnTo>
                <a:lnTo>
                  <a:pt x="588307" y="143334"/>
                </a:lnTo>
                <a:lnTo>
                  <a:pt x="647955" y="127035"/>
                </a:lnTo>
                <a:lnTo>
                  <a:pt x="632000" y="68643"/>
                </a:lnTo>
                <a:close/>
              </a:path>
              <a:path w="2383154" h="517525">
                <a:moveTo>
                  <a:pt x="1665575" y="47838"/>
                </a:moveTo>
                <a:lnTo>
                  <a:pt x="1653088" y="107071"/>
                </a:lnTo>
                <a:lnTo>
                  <a:pt x="1700171" y="117013"/>
                </a:lnTo>
                <a:lnTo>
                  <a:pt x="1788697" y="140675"/>
                </a:lnTo>
                <a:lnTo>
                  <a:pt x="1825763" y="152288"/>
                </a:lnTo>
                <a:lnTo>
                  <a:pt x="1843791" y="94503"/>
                </a:lnTo>
                <a:lnTo>
                  <a:pt x="1804276" y="82181"/>
                </a:lnTo>
                <a:lnTo>
                  <a:pt x="1712659" y="57781"/>
                </a:lnTo>
                <a:lnTo>
                  <a:pt x="1665575" y="47838"/>
                </a:lnTo>
                <a:close/>
              </a:path>
              <a:path w="2383154" h="517525">
                <a:moveTo>
                  <a:pt x="873684" y="21154"/>
                </a:moveTo>
                <a:lnTo>
                  <a:pt x="858330" y="22987"/>
                </a:lnTo>
                <a:lnTo>
                  <a:pt x="757033" y="39808"/>
                </a:lnTo>
                <a:lnTo>
                  <a:pt x="692290" y="53883"/>
                </a:lnTo>
                <a:lnTo>
                  <a:pt x="705128" y="113041"/>
                </a:lnTo>
                <a:lnTo>
                  <a:pt x="769872" y="98966"/>
                </a:lnTo>
                <a:lnTo>
                  <a:pt x="868208" y="82711"/>
                </a:lnTo>
                <a:lnTo>
                  <a:pt x="880711" y="81281"/>
                </a:lnTo>
                <a:lnTo>
                  <a:pt x="873684" y="21154"/>
                </a:lnTo>
                <a:close/>
              </a:path>
              <a:path w="2383154" h="517525">
                <a:moveTo>
                  <a:pt x="1423648" y="11027"/>
                </a:moveTo>
                <a:lnTo>
                  <a:pt x="1416940" y="71191"/>
                </a:lnTo>
                <a:lnTo>
                  <a:pt x="1507401" y="81293"/>
                </a:lnTo>
                <a:lnTo>
                  <a:pt x="1595279" y="95384"/>
                </a:lnTo>
                <a:lnTo>
                  <a:pt x="1604823" y="35606"/>
                </a:lnTo>
                <a:lnTo>
                  <a:pt x="1514109" y="21131"/>
                </a:lnTo>
                <a:lnTo>
                  <a:pt x="1423648" y="11027"/>
                </a:lnTo>
                <a:close/>
              </a:path>
              <a:path w="2383154" h="517525">
                <a:moveTo>
                  <a:pt x="1117481" y="1711"/>
                </a:moveTo>
                <a:lnTo>
                  <a:pt x="1073329" y="2846"/>
                </a:lnTo>
                <a:lnTo>
                  <a:pt x="963936" y="10587"/>
                </a:lnTo>
                <a:lnTo>
                  <a:pt x="933757" y="14121"/>
                </a:lnTo>
                <a:lnTo>
                  <a:pt x="940784" y="74248"/>
                </a:lnTo>
                <a:lnTo>
                  <a:pt x="970963" y="70714"/>
                </a:lnTo>
                <a:lnTo>
                  <a:pt x="1077577" y="63233"/>
                </a:lnTo>
                <a:lnTo>
                  <a:pt x="1118991" y="62229"/>
                </a:lnTo>
                <a:lnTo>
                  <a:pt x="1117481" y="1711"/>
                </a:lnTo>
                <a:close/>
              </a:path>
              <a:path w="2383154" h="517525">
                <a:moveTo>
                  <a:pt x="1358431" y="60516"/>
                </a:moveTo>
                <a:lnTo>
                  <a:pt x="1187488" y="60516"/>
                </a:lnTo>
                <a:lnTo>
                  <a:pt x="1297475" y="62739"/>
                </a:lnTo>
                <a:lnTo>
                  <a:pt x="1358026" y="66724"/>
                </a:lnTo>
                <a:lnTo>
                  <a:pt x="1358431" y="60516"/>
                </a:lnTo>
                <a:close/>
              </a:path>
              <a:path w="2383154" h="517525">
                <a:moveTo>
                  <a:pt x="1185978" y="0"/>
                </a:moveTo>
                <a:lnTo>
                  <a:pt x="1177945" y="200"/>
                </a:lnTo>
                <a:lnTo>
                  <a:pt x="1179455" y="60717"/>
                </a:lnTo>
                <a:lnTo>
                  <a:pt x="1187488" y="60516"/>
                </a:lnTo>
                <a:lnTo>
                  <a:pt x="1358431" y="60516"/>
                </a:lnTo>
                <a:lnTo>
                  <a:pt x="1361965" y="6316"/>
                </a:lnTo>
                <a:lnTo>
                  <a:pt x="1298680" y="2214"/>
                </a:lnTo>
                <a:lnTo>
                  <a:pt x="11859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8066" y="5105400"/>
            <a:ext cx="1109132" cy="35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9801" y="5138267"/>
            <a:ext cx="1006475" cy="242570"/>
          </a:xfrm>
          <a:custGeom>
            <a:avLst/>
            <a:gdLst/>
            <a:ahLst/>
            <a:cxnLst/>
            <a:rect l="l" t="t" r="r" b="b"/>
            <a:pathLst>
              <a:path w="1006475" h="242570">
                <a:moveTo>
                  <a:pt x="966125" y="0"/>
                </a:moveTo>
                <a:lnTo>
                  <a:pt x="40323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3" y="242147"/>
                </a:lnTo>
                <a:lnTo>
                  <a:pt x="966125" y="242147"/>
                </a:lnTo>
                <a:lnTo>
                  <a:pt x="981821" y="238975"/>
                </a:lnTo>
                <a:lnTo>
                  <a:pt x="994638" y="230326"/>
                </a:lnTo>
                <a:lnTo>
                  <a:pt x="1003280" y="217497"/>
                </a:lnTo>
                <a:lnTo>
                  <a:pt x="1006449" y="201789"/>
                </a:lnTo>
                <a:lnTo>
                  <a:pt x="1006449" y="40358"/>
                </a:lnTo>
                <a:lnTo>
                  <a:pt x="1003280" y="24649"/>
                </a:lnTo>
                <a:lnTo>
                  <a:pt x="994638" y="11820"/>
                </a:lnTo>
                <a:lnTo>
                  <a:pt x="981821" y="3171"/>
                </a:lnTo>
                <a:lnTo>
                  <a:pt x="96612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9801" y="5138267"/>
            <a:ext cx="1006475" cy="242570"/>
          </a:xfrm>
          <a:custGeom>
            <a:avLst/>
            <a:gdLst/>
            <a:ahLst/>
            <a:cxnLst/>
            <a:rect l="l" t="t" r="r" b="b"/>
            <a:pathLst>
              <a:path w="1006475" h="242570">
                <a:moveTo>
                  <a:pt x="0" y="40358"/>
                </a:moveTo>
                <a:lnTo>
                  <a:pt x="3168" y="24649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966125" y="0"/>
                </a:lnTo>
                <a:lnTo>
                  <a:pt x="981821" y="3171"/>
                </a:lnTo>
                <a:lnTo>
                  <a:pt x="994638" y="11820"/>
                </a:lnTo>
                <a:lnTo>
                  <a:pt x="1003279" y="24649"/>
                </a:lnTo>
                <a:lnTo>
                  <a:pt x="1006448" y="40358"/>
                </a:lnTo>
                <a:lnTo>
                  <a:pt x="1006448" y="201788"/>
                </a:lnTo>
                <a:lnTo>
                  <a:pt x="1003279" y="217497"/>
                </a:lnTo>
                <a:lnTo>
                  <a:pt x="994638" y="230325"/>
                </a:lnTo>
                <a:lnTo>
                  <a:pt x="981821" y="238975"/>
                </a:lnTo>
                <a:lnTo>
                  <a:pt x="966125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5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8"/>
                </a:lnTo>
                <a:close/>
              </a:path>
            </a:pathLst>
          </a:custGeom>
          <a:ln w="10088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57333" y="5105400"/>
            <a:ext cx="1028700" cy="355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0444" y="5138267"/>
            <a:ext cx="925830" cy="242570"/>
          </a:xfrm>
          <a:custGeom>
            <a:avLst/>
            <a:gdLst/>
            <a:ahLst/>
            <a:cxnLst/>
            <a:rect l="l" t="t" r="r" b="b"/>
            <a:pathLst>
              <a:path w="925829" h="242570">
                <a:moveTo>
                  <a:pt x="885482" y="0"/>
                </a:moveTo>
                <a:lnTo>
                  <a:pt x="40323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3" y="242147"/>
                </a:lnTo>
                <a:lnTo>
                  <a:pt x="885482" y="242147"/>
                </a:lnTo>
                <a:lnTo>
                  <a:pt x="901177" y="238975"/>
                </a:lnTo>
                <a:lnTo>
                  <a:pt x="913994" y="230326"/>
                </a:lnTo>
                <a:lnTo>
                  <a:pt x="922635" y="217497"/>
                </a:lnTo>
                <a:lnTo>
                  <a:pt x="925804" y="201789"/>
                </a:lnTo>
                <a:lnTo>
                  <a:pt x="925804" y="40358"/>
                </a:lnTo>
                <a:lnTo>
                  <a:pt x="922635" y="24649"/>
                </a:lnTo>
                <a:lnTo>
                  <a:pt x="913994" y="11820"/>
                </a:lnTo>
                <a:lnTo>
                  <a:pt x="901177" y="3171"/>
                </a:lnTo>
                <a:lnTo>
                  <a:pt x="88548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10444" y="5138267"/>
            <a:ext cx="925830" cy="242570"/>
          </a:xfrm>
          <a:custGeom>
            <a:avLst/>
            <a:gdLst/>
            <a:ahLst/>
            <a:cxnLst/>
            <a:rect l="l" t="t" r="r" b="b"/>
            <a:pathLst>
              <a:path w="925829" h="242570">
                <a:moveTo>
                  <a:pt x="0" y="40358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885481" y="0"/>
                </a:lnTo>
                <a:lnTo>
                  <a:pt x="901177" y="3171"/>
                </a:lnTo>
                <a:lnTo>
                  <a:pt x="913994" y="11820"/>
                </a:lnTo>
                <a:lnTo>
                  <a:pt x="922635" y="24648"/>
                </a:lnTo>
                <a:lnTo>
                  <a:pt x="925804" y="40358"/>
                </a:lnTo>
                <a:lnTo>
                  <a:pt x="925804" y="201788"/>
                </a:lnTo>
                <a:lnTo>
                  <a:pt x="922635" y="217497"/>
                </a:lnTo>
                <a:lnTo>
                  <a:pt x="913994" y="230326"/>
                </a:lnTo>
                <a:lnTo>
                  <a:pt x="901177" y="238975"/>
                </a:lnTo>
                <a:lnTo>
                  <a:pt x="885481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8"/>
                </a:lnTo>
                <a:close/>
              </a:path>
            </a:pathLst>
          </a:custGeom>
          <a:ln w="10088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9801" y="5062382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37860" y="5062382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08973" y="5704593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76999" y="5704593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8444" y="4999396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3"/>
    </mc:Choice>
    <mc:Fallback xmlns="">
      <p:transition spd="slow" advTm="12883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7333" y="2561167"/>
            <a:ext cx="34078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8" y="238975"/>
                </a:lnTo>
                <a:lnTo>
                  <a:pt x="3294635" y="230326"/>
                </a:lnTo>
                <a:lnTo>
                  <a:pt x="3303276" y="217499"/>
                </a:lnTo>
                <a:lnTo>
                  <a:pt x="3306444" y="201790"/>
                </a:lnTo>
                <a:lnTo>
                  <a:pt x="3306444" y="40356"/>
                </a:lnTo>
                <a:lnTo>
                  <a:pt x="3303276" y="24648"/>
                </a:lnTo>
                <a:lnTo>
                  <a:pt x="3294635" y="11820"/>
                </a:lnTo>
                <a:lnTo>
                  <a:pt x="3281818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61167"/>
            <a:ext cx="3327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21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179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973" y="1976470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6999" y="1976470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4" y="4999396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220747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1813" y="5704593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3390" y="5704593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9167" y="5105400"/>
            <a:ext cx="2277532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2137089" y="0"/>
                </a:moveTo>
                <a:lnTo>
                  <a:pt x="40323" y="0"/>
                </a:lnTo>
                <a:lnTo>
                  <a:pt x="24627" y="3171"/>
                </a:lnTo>
                <a:lnTo>
                  <a:pt x="11810" y="11821"/>
                </a:lnTo>
                <a:lnTo>
                  <a:pt x="3168" y="24649"/>
                </a:lnTo>
                <a:lnTo>
                  <a:pt x="0" y="40359"/>
                </a:lnTo>
                <a:lnTo>
                  <a:pt x="0" y="201787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3" y="242147"/>
                </a:lnTo>
                <a:lnTo>
                  <a:pt x="2137089" y="242147"/>
                </a:lnTo>
                <a:lnTo>
                  <a:pt x="2152786" y="238975"/>
                </a:lnTo>
                <a:lnTo>
                  <a:pt x="2165603" y="230326"/>
                </a:lnTo>
                <a:lnTo>
                  <a:pt x="2174246" y="217497"/>
                </a:lnTo>
                <a:lnTo>
                  <a:pt x="2177415" y="201787"/>
                </a:lnTo>
                <a:lnTo>
                  <a:pt x="2177415" y="40359"/>
                </a:lnTo>
                <a:lnTo>
                  <a:pt x="2174246" y="24649"/>
                </a:lnTo>
                <a:lnTo>
                  <a:pt x="2165604" y="11821"/>
                </a:lnTo>
                <a:lnTo>
                  <a:pt x="2152786" y="3171"/>
                </a:lnTo>
                <a:lnTo>
                  <a:pt x="2137089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0" y="40359"/>
                </a:moveTo>
                <a:lnTo>
                  <a:pt x="3168" y="24649"/>
                </a:lnTo>
                <a:lnTo>
                  <a:pt x="11810" y="11820"/>
                </a:lnTo>
                <a:lnTo>
                  <a:pt x="24628" y="3171"/>
                </a:lnTo>
                <a:lnTo>
                  <a:pt x="40324" y="0"/>
                </a:lnTo>
                <a:lnTo>
                  <a:pt x="2137091" y="0"/>
                </a:lnTo>
                <a:lnTo>
                  <a:pt x="2152787" y="3171"/>
                </a:lnTo>
                <a:lnTo>
                  <a:pt x="2165604" y="11820"/>
                </a:lnTo>
                <a:lnTo>
                  <a:pt x="2174246" y="24649"/>
                </a:lnTo>
                <a:lnTo>
                  <a:pt x="2177415" y="40359"/>
                </a:lnTo>
                <a:lnTo>
                  <a:pt x="2177415" y="201787"/>
                </a:lnTo>
                <a:lnTo>
                  <a:pt x="2174246" y="217496"/>
                </a:lnTo>
                <a:lnTo>
                  <a:pt x="2165604" y="230325"/>
                </a:lnTo>
                <a:lnTo>
                  <a:pt x="2152787" y="238975"/>
                </a:lnTo>
                <a:lnTo>
                  <a:pt x="2137091" y="242146"/>
                </a:lnTo>
                <a:lnTo>
                  <a:pt x="40324" y="242146"/>
                </a:lnTo>
                <a:lnTo>
                  <a:pt x="24628" y="238975"/>
                </a:lnTo>
                <a:lnTo>
                  <a:pt x="11810" y="230325"/>
                </a:lnTo>
                <a:lnTo>
                  <a:pt x="3168" y="217496"/>
                </a:lnTo>
                <a:lnTo>
                  <a:pt x="0" y="201787"/>
                </a:lnTo>
                <a:lnTo>
                  <a:pt x="0" y="40359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23933" y="5105400"/>
            <a:ext cx="2523067" cy="351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237902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8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2379027" y="242147"/>
                </a:lnTo>
                <a:lnTo>
                  <a:pt x="2394722" y="238975"/>
                </a:lnTo>
                <a:lnTo>
                  <a:pt x="2407539" y="230326"/>
                </a:lnTo>
                <a:lnTo>
                  <a:pt x="2416181" y="217498"/>
                </a:lnTo>
                <a:lnTo>
                  <a:pt x="2419349" y="201789"/>
                </a:lnTo>
                <a:lnTo>
                  <a:pt x="2419349" y="40358"/>
                </a:lnTo>
                <a:lnTo>
                  <a:pt x="2416181" y="24649"/>
                </a:lnTo>
                <a:lnTo>
                  <a:pt x="2407539" y="11820"/>
                </a:lnTo>
                <a:lnTo>
                  <a:pt x="2394722" y="3171"/>
                </a:lnTo>
                <a:lnTo>
                  <a:pt x="237902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2379027" y="0"/>
                </a:lnTo>
                <a:lnTo>
                  <a:pt x="2394722" y="3171"/>
                </a:lnTo>
                <a:lnTo>
                  <a:pt x="2407539" y="11820"/>
                </a:lnTo>
                <a:lnTo>
                  <a:pt x="2416181" y="24648"/>
                </a:lnTo>
                <a:lnTo>
                  <a:pt x="2419350" y="40357"/>
                </a:lnTo>
                <a:lnTo>
                  <a:pt x="2419350" y="201788"/>
                </a:lnTo>
                <a:lnTo>
                  <a:pt x="2416181" y="217497"/>
                </a:lnTo>
                <a:lnTo>
                  <a:pt x="2407539" y="230326"/>
                </a:lnTo>
                <a:lnTo>
                  <a:pt x="2394722" y="238975"/>
                </a:lnTo>
                <a:lnTo>
                  <a:pt x="237902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6290" y="506287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"/>
    </mc:Choice>
    <mc:Fallback xmlns="">
      <p:transition spd="slow" advTm="2647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7333" y="2561167"/>
            <a:ext cx="34078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8" y="238975"/>
                </a:lnTo>
                <a:lnTo>
                  <a:pt x="3294635" y="230326"/>
                </a:lnTo>
                <a:lnTo>
                  <a:pt x="3303276" y="217499"/>
                </a:lnTo>
                <a:lnTo>
                  <a:pt x="3306444" y="201790"/>
                </a:lnTo>
                <a:lnTo>
                  <a:pt x="3306444" y="40356"/>
                </a:lnTo>
                <a:lnTo>
                  <a:pt x="3303276" y="24648"/>
                </a:lnTo>
                <a:lnTo>
                  <a:pt x="3294635" y="11820"/>
                </a:lnTo>
                <a:lnTo>
                  <a:pt x="3281818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61167"/>
            <a:ext cx="3327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21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179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973" y="1976470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6999" y="1976470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4" y="4999396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220747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1813" y="5704593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3390" y="5704593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9167" y="5105400"/>
            <a:ext cx="2277532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2137089" y="0"/>
                </a:moveTo>
                <a:lnTo>
                  <a:pt x="40323" y="0"/>
                </a:lnTo>
                <a:lnTo>
                  <a:pt x="24627" y="3171"/>
                </a:lnTo>
                <a:lnTo>
                  <a:pt x="11810" y="11821"/>
                </a:lnTo>
                <a:lnTo>
                  <a:pt x="3168" y="24649"/>
                </a:lnTo>
                <a:lnTo>
                  <a:pt x="0" y="40359"/>
                </a:lnTo>
                <a:lnTo>
                  <a:pt x="0" y="201787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3" y="242147"/>
                </a:lnTo>
                <a:lnTo>
                  <a:pt x="2137089" y="242147"/>
                </a:lnTo>
                <a:lnTo>
                  <a:pt x="2152786" y="238975"/>
                </a:lnTo>
                <a:lnTo>
                  <a:pt x="2165603" y="230326"/>
                </a:lnTo>
                <a:lnTo>
                  <a:pt x="2174246" y="217497"/>
                </a:lnTo>
                <a:lnTo>
                  <a:pt x="2177415" y="201787"/>
                </a:lnTo>
                <a:lnTo>
                  <a:pt x="2177415" y="40359"/>
                </a:lnTo>
                <a:lnTo>
                  <a:pt x="2174246" y="24649"/>
                </a:lnTo>
                <a:lnTo>
                  <a:pt x="2165604" y="11821"/>
                </a:lnTo>
                <a:lnTo>
                  <a:pt x="2152786" y="3171"/>
                </a:lnTo>
                <a:lnTo>
                  <a:pt x="2137089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0" y="40359"/>
                </a:moveTo>
                <a:lnTo>
                  <a:pt x="3168" y="24649"/>
                </a:lnTo>
                <a:lnTo>
                  <a:pt x="11810" y="11820"/>
                </a:lnTo>
                <a:lnTo>
                  <a:pt x="24628" y="3171"/>
                </a:lnTo>
                <a:lnTo>
                  <a:pt x="40324" y="0"/>
                </a:lnTo>
                <a:lnTo>
                  <a:pt x="2137091" y="0"/>
                </a:lnTo>
                <a:lnTo>
                  <a:pt x="2152787" y="3171"/>
                </a:lnTo>
                <a:lnTo>
                  <a:pt x="2165604" y="11820"/>
                </a:lnTo>
                <a:lnTo>
                  <a:pt x="2174246" y="24649"/>
                </a:lnTo>
                <a:lnTo>
                  <a:pt x="2177415" y="40359"/>
                </a:lnTo>
                <a:lnTo>
                  <a:pt x="2177415" y="201787"/>
                </a:lnTo>
                <a:lnTo>
                  <a:pt x="2174246" y="217496"/>
                </a:lnTo>
                <a:lnTo>
                  <a:pt x="2165604" y="230325"/>
                </a:lnTo>
                <a:lnTo>
                  <a:pt x="2152787" y="238975"/>
                </a:lnTo>
                <a:lnTo>
                  <a:pt x="2137091" y="242146"/>
                </a:lnTo>
                <a:lnTo>
                  <a:pt x="40324" y="242146"/>
                </a:lnTo>
                <a:lnTo>
                  <a:pt x="24628" y="238975"/>
                </a:lnTo>
                <a:lnTo>
                  <a:pt x="11810" y="230325"/>
                </a:lnTo>
                <a:lnTo>
                  <a:pt x="3168" y="217496"/>
                </a:lnTo>
                <a:lnTo>
                  <a:pt x="0" y="201787"/>
                </a:lnTo>
                <a:lnTo>
                  <a:pt x="0" y="40359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23933" y="5105400"/>
            <a:ext cx="2523067" cy="351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237902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8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2379027" y="242147"/>
                </a:lnTo>
                <a:lnTo>
                  <a:pt x="2394722" y="238975"/>
                </a:lnTo>
                <a:lnTo>
                  <a:pt x="2407539" y="230326"/>
                </a:lnTo>
                <a:lnTo>
                  <a:pt x="2416181" y="217498"/>
                </a:lnTo>
                <a:lnTo>
                  <a:pt x="2419349" y="201789"/>
                </a:lnTo>
                <a:lnTo>
                  <a:pt x="2419349" y="40358"/>
                </a:lnTo>
                <a:lnTo>
                  <a:pt x="2416181" y="24649"/>
                </a:lnTo>
                <a:lnTo>
                  <a:pt x="2407539" y="11820"/>
                </a:lnTo>
                <a:lnTo>
                  <a:pt x="2394722" y="3171"/>
                </a:lnTo>
                <a:lnTo>
                  <a:pt x="237902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2379027" y="0"/>
                </a:lnTo>
                <a:lnTo>
                  <a:pt x="2394722" y="3171"/>
                </a:lnTo>
                <a:lnTo>
                  <a:pt x="2407539" y="11820"/>
                </a:lnTo>
                <a:lnTo>
                  <a:pt x="2416181" y="24648"/>
                </a:lnTo>
                <a:lnTo>
                  <a:pt x="2419350" y="40357"/>
                </a:lnTo>
                <a:lnTo>
                  <a:pt x="2419350" y="201788"/>
                </a:lnTo>
                <a:lnTo>
                  <a:pt x="2416181" y="217497"/>
                </a:lnTo>
                <a:lnTo>
                  <a:pt x="2407539" y="230326"/>
                </a:lnTo>
                <a:lnTo>
                  <a:pt x="2394722" y="238975"/>
                </a:lnTo>
                <a:lnTo>
                  <a:pt x="237902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6290" y="506287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79433" y="5643033"/>
            <a:ext cx="1075266" cy="131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7587" y="5687820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3266" y="5414433"/>
            <a:ext cx="1062566" cy="592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68893" y="55678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5233" y="5414433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55004" y="55673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4" y="161430"/>
                </a:lnTo>
                <a:lnTo>
                  <a:pt x="725898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4" y="161430"/>
                </a:moveTo>
                <a:lnTo>
                  <a:pt x="241841" y="161430"/>
                </a:lnTo>
                <a:lnTo>
                  <a:pt x="725712" y="162552"/>
                </a:lnTo>
                <a:lnTo>
                  <a:pt x="725714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5"/>
    </mc:Choice>
    <mc:Fallback xmlns="">
      <p:transition spd="slow" advTm="6185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7333" y="2561167"/>
            <a:ext cx="34078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8" y="238975"/>
                </a:lnTo>
                <a:lnTo>
                  <a:pt x="3294635" y="230326"/>
                </a:lnTo>
                <a:lnTo>
                  <a:pt x="3303276" y="217499"/>
                </a:lnTo>
                <a:lnTo>
                  <a:pt x="3306444" y="201790"/>
                </a:lnTo>
                <a:lnTo>
                  <a:pt x="3306444" y="40356"/>
                </a:lnTo>
                <a:lnTo>
                  <a:pt x="3303276" y="24648"/>
                </a:lnTo>
                <a:lnTo>
                  <a:pt x="3294635" y="11820"/>
                </a:lnTo>
                <a:lnTo>
                  <a:pt x="3281818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61167"/>
            <a:ext cx="3327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21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179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973" y="1976470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6999" y="1976470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4" y="4999396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220747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9282" y="5364202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6999" y="5364202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69167" y="5105400"/>
            <a:ext cx="2277532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2137089" y="0"/>
                </a:moveTo>
                <a:lnTo>
                  <a:pt x="40323" y="0"/>
                </a:lnTo>
                <a:lnTo>
                  <a:pt x="24627" y="3171"/>
                </a:lnTo>
                <a:lnTo>
                  <a:pt x="11810" y="11821"/>
                </a:lnTo>
                <a:lnTo>
                  <a:pt x="3168" y="24649"/>
                </a:lnTo>
                <a:lnTo>
                  <a:pt x="0" y="40359"/>
                </a:lnTo>
                <a:lnTo>
                  <a:pt x="0" y="201787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3" y="242147"/>
                </a:lnTo>
                <a:lnTo>
                  <a:pt x="2137089" y="242147"/>
                </a:lnTo>
                <a:lnTo>
                  <a:pt x="2152786" y="238975"/>
                </a:lnTo>
                <a:lnTo>
                  <a:pt x="2165603" y="230326"/>
                </a:lnTo>
                <a:lnTo>
                  <a:pt x="2174246" y="217497"/>
                </a:lnTo>
                <a:lnTo>
                  <a:pt x="2177415" y="201787"/>
                </a:lnTo>
                <a:lnTo>
                  <a:pt x="2177415" y="40359"/>
                </a:lnTo>
                <a:lnTo>
                  <a:pt x="2174246" y="24649"/>
                </a:lnTo>
                <a:lnTo>
                  <a:pt x="2165604" y="11821"/>
                </a:lnTo>
                <a:lnTo>
                  <a:pt x="2152786" y="3171"/>
                </a:lnTo>
                <a:lnTo>
                  <a:pt x="2137089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9198" y="5138760"/>
            <a:ext cx="2177415" cy="242570"/>
          </a:xfrm>
          <a:custGeom>
            <a:avLst/>
            <a:gdLst/>
            <a:ahLst/>
            <a:cxnLst/>
            <a:rect l="l" t="t" r="r" b="b"/>
            <a:pathLst>
              <a:path w="2177415" h="242570">
                <a:moveTo>
                  <a:pt x="0" y="40359"/>
                </a:moveTo>
                <a:lnTo>
                  <a:pt x="3168" y="24649"/>
                </a:lnTo>
                <a:lnTo>
                  <a:pt x="11810" y="11820"/>
                </a:lnTo>
                <a:lnTo>
                  <a:pt x="24628" y="3171"/>
                </a:lnTo>
                <a:lnTo>
                  <a:pt x="40324" y="0"/>
                </a:lnTo>
                <a:lnTo>
                  <a:pt x="2137091" y="0"/>
                </a:lnTo>
                <a:lnTo>
                  <a:pt x="2152787" y="3171"/>
                </a:lnTo>
                <a:lnTo>
                  <a:pt x="2165604" y="11820"/>
                </a:lnTo>
                <a:lnTo>
                  <a:pt x="2174246" y="24649"/>
                </a:lnTo>
                <a:lnTo>
                  <a:pt x="2177415" y="40359"/>
                </a:lnTo>
                <a:lnTo>
                  <a:pt x="2177415" y="201787"/>
                </a:lnTo>
                <a:lnTo>
                  <a:pt x="2174246" y="217496"/>
                </a:lnTo>
                <a:lnTo>
                  <a:pt x="2165604" y="230325"/>
                </a:lnTo>
                <a:lnTo>
                  <a:pt x="2152787" y="238975"/>
                </a:lnTo>
                <a:lnTo>
                  <a:pt x="2137091" y="242146"/>
                </a:lnTo>
                <a:lnTo>
                  <a:pt x="40324" y="242146"/>
                </a:lnTo>
                <a:lnTo>
                  <a:pt x="24628" y="238975"/>
                </a:lnTo>
                <a:lnTo>
                  <a:pt x="11810" y="230325"/>
                </a:lnTo>
                <a:lnTo>
                  <a:pt x="3168" y="217496"/>
                </a:lnTo>
                <a:lnTo>
                  <a:pt x="0" y="201787"/>
                </a:lnTo>
                <a:lnTo>
                  <a:pt x="0" y="40359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23933" y="5105400"/>
            <a:ext cx="2523067" cy="351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237902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8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2379027" y="242147"/>
                </a:lnTo>
                <a:lnTo>
                  <a:pt x="2394722" y="238975"/>
                </a:lnTo>
                <a:lnTo>
                  <a:pt x="2407539" y="230326"/>
                </a:lnTo>
                <a:lnTo>
                  <a:pt x="2416181" y="217498"/>
                </a:lnTo>
                <a:lnTo>
                  <a:pt x="2419349" y="201789"/>
                </a:lnTo>
                <a:lnTo>
                  <a:pt x="2419349" y="40358"/>
                </a:lnTo>
                <a:lnTo>
                  <a:pt x="2416181" y="24649"/>
                </a:lnTo>
                <a:lnTo>
                  <a:pt x="2407539" y="11820"/>
                </a:lnTo>
                <a:lnTo>
                  <a:pt x="2394722" y="3171"/>
                </a:lnTo>
                <a:lnTo>
                  <a:pt x="237902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74212" y="5136517"/>
            <a:ext cx="2419350" cy="242570"/>
          </a:xfrm>
          <a:custGeom>
            <a:avLst/>
            <a:gdLst/>
            <a:ahLst/>
            <a:cxnLst/>
            <a:rect l="l" t="t" r="r" b="b"/>
            <a:pathLst>
              <a:path w="2419350" h="242570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2379027" y="0"/>
                </a:lnTo>
                <a:lnTo>
                  <a:pt x="2394722" y="3171"/>
                </a:lnTo>
                <a:lnTo>
                  <a:pt x="2407539" y="11820"/>
                </a:lnTo>
                <a:lnTo>
                  <a:pt x="2416181" y="24648"/>
                </a:lnTo>
                <a:lnTo>
                  <a:pt x="2419350" y="40357"/>
                </a:lnTo>
                <a:lnTo>
                  <a:pt x="2419350" y="201788"/>
                </a:lnTo>
                <a:lnTo>
                  <a:pt x="2416181" y="217497"/>
                </a:lnTo>
                <a:lnTo>
                  <a:pt x="2407539" y="230326"/>
                </a:lnTo>
                <a:lnTo>
                  <a:pt x="2394722" y="238975"/>
                </a:lnTo>
                <a:lnTo>
                  <a:pt x="237902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6290" y="506287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79433" y="5643033"/>
            <a:ext cx="1075266" cy="131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7587" y="5687820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1466" y="3251200"/>
            <a:ext cx="973666" cy="2273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19280" y="3527464"/>
            <a:ext cx="656590" cy="1907539"/>
          </a:xfrm>
          <a:custGeom>
            <a:avLst/>
            <a:gdLst/>
            <a:ahLst/>
            <a:cxnLst/>
            <a:rect l="l" t="t" r="r" b="b"/>
            <a:pathLst>
              <a:path w="656589" h="1907539">
                <a:moveTo>
                  <a:pt x="161443" y="243472"/>
                </a:moveTo>
                <a:lnTo>
                  <a:pt x="77200" y="243472"/>
                </a:lnTo>
                <a:lnTo>
                  <a:pt x="579231" y="1907189"/>
                </a:lnTo>
                <a:lnTo>
                  <a:pt x="656432" y="1883853"/>
                </a:lnTo>
                <a:lnTo>
                  <a:pt x="161443" y="243472"/>
                </a:lnTo>
                <a:close/>
              </a:path>
              <a:path w="656589" h="1907539">
                <a:moveTo>
                  <a:pt x="45853" y="0"/>
                </a:moveTo>
                <a:lnTo>
                  <a:pt x="0" y="266809"/>
                </a:lnTo>
                <a:lnTo>
                  <a:pt x="77200" y="243472"/>
                </a:lnTo>
                <a:lnTo>
                  <a:pt x="161443" y="243472"/>
                </a:lnTo>
                <a:lnTo>
                  <a:pt x="154401" y="220136"/>
                </a:lnTo>
                <a:lnTo>
                  <a:pt x="231602" y="196800"/>
                </a:lnTo>
                <a:lnTo>
                  <a:pt x="45853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83566" y="5363633"/>
            <a:ext cx="1164166" cy="711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45024" y="5422986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5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09"/>
                </a:lnTo>
                <a:lnTo>
                  <a:pt x="314234" y="515096"/>
                </a:lnTo>
                <a:lnTo>
                  <a:pt x="370923" y="524896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6"/>
                </a:lnTo>
                <a:lnTo>
                  <a:pt x="669942" y="515096"/>
                </a:lnTo>
                <a:lnTo>
                  <a:pt x="723420" y="501809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5"/>
                </a:lnTo>
                <a:lnTo>
                  <a:pt x="926519" y="391809"/>
                </a:lnTo>
                <a:lnTo>
                  <a:pt x="969146" y="332141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5024" y="5422986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23266" y="5414433"/>
            <a:ext cx="1062566" cy="5926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68893" y="556786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3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3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4033" y="2789766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0925" y="29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7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7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0600" y="3251200"/>
            <a:ext cx="1452032" cy="2290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02755" y="3527462"/>
            <a:ext cx="1088390" cy="1928495"/>
          </a:xfrm>
          <a:custGeom>
            <a:avLst/>
            <a:gdLst/>
            <a:ahLst/>
            <a:cxnLst/>
            <a:rect l="l" t="t" r="r" b="b"/>
            <a:pathLst>
              <a:path w="1088390" h="1928495">
                <a:moveTo>
                  <a:pt x="1088177" y="0"/>
                </a:moveTo>
                <a:lnTo>
                  <a:pt x="865339" y="153460"/>
                </a:lnTo>
                <a:lnTo>
                  <a:pt x="935937" y="192474"/>
                </a:lnTo>
                <a:lnTo>
                  <a:pt x="0" y="1889072"/>
                </a:lnTo>
                <a:lnTo>
                  <a:pt x="70599" y="1928087"/>
                </a:lnTo>
                <a:lnTo>
                  <a:pt x="1006537" y="231489"/>
                </a:lnTo>
                <a:lnTo>
                  <a:pt x="1078727" y="231489"/>
                </a:lnTo>
                <a:lnTo>
                  <a:pt x="1088177" y="0"/>
                </a:lnTo>
                <a:close/>
              </a:path>
              <a:path w="1088390" h="1928495">
                <a:moveTo>
                  <a:pt x="1078727" y="231489"/>
                </a:moveTo>
                <a:lnTo>
                  <a:pt x="1006537" y="231489"/>
                </a:lnTo>
                <a:lnTo>
                  <a:pt x="1077135" y="270503"/>
                </a:lnTo>
                <a:lnTo>
                  <a:pt x="1078727" y="231489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3766" y="5376333"/>
            <a:ext cx="1164166" cy="711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5966" y="5436043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5966" y="5436043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65233" y="5414433"/>
            <a:ext cx="1062566" cy="5884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55004" y="556730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2"/>
                </a:lnTo>
                <a:lnTo>
                  <a:pt x="241654" y="242147"/>
                </a:lnTo>
                <a:lnTo>
                  <a:pt x="241841" y="161430"/>
                </a:lnTo>
                <a:lnTo>
                  <a:pt x="725714" y="161430"/>
                </a:lnTo>
                <a:lnTo>
                  <a:pt x="725898" y="81837"/>
                </a:lnTo>
                <a:lnTo>
                  <a:pt x="242027" y="80716"/>
                </a:lnTo>
                <a:lnTo>
                  <a:pt x="242214" y="0"/>
                </a:lnTo>
                <a:close/>
              </a:path>
              <a:path w="726439" h="242570">
                <a:moveTo>
                  <a:pt x="725714" y="161430"/>
                </a:moveTo>
                <a:lnTo>
                  <a:pt x="241841" y="161430"/>
                </a:lnTo>
                <a:lnTo>
                  <a:pt x="725712" y="162552"/>
                </a:lnTo>
                <a:lnTo>
                  <a:pt x="725714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00333" y="2798233"/>
            <a:ext cx="1062566" cy="5884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0933" y="2952118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4" y="161429"/>
                </a:lnTo>
                <a:lnTo>
                  <a:pt x="725898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69">
                <a:moveTo>
                  <a:pt x="725714" y="161429"/>
                </a:moveTo>
                <a:lnTo>
                  <a:pt x="241841" y="161429"/>
                </a:lnTo>
                <a:lnTo>
                  <a:pt x="725712" y="162551"/>
                </a:lnTo>
                <a:lnTo>
                  <a:pt x="725714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6"/>
    </mc:Choice>
    <mc:Fallback xmlns="">
      <p:transition spd="slow" advTm="10776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7333" y="2561167"/>
            <a:ext cx="3407832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3266123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8"/>
                </a:lnTo>
                <a:lnTo>
                  <a:pt x="0" y="40356"/>
                </a:lnTo>
                <a:lnTo>
                  <a:pt x="0" y="201790"/>
                </a:lnTo>
                <a:lnTo>
                  <a:pt x="3168" y="217499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266123" y="242147"/>
                </a:lnTo>
                <a:lnTo>
                  <a:pt x="3281818" y="238975"/>
                </a:lnTo>
                <a:lnTo>
                  <a:pt x="3294635" y="230326"/>
                </a:lnTo>
                <a:lnTo>
                  <a:pt x="3303276" y="217499"/>
                </a:lnTo>
                <a:lnTo>
                  <a:pt x="3306444" y="201790"/>
                </a:lnTo>
                <a:lnTo>
                  <a:pt x="3306444" y="40356"/>
                </a:lnTo>
                <a:lnTo>
                  <a:pt x="3303276" y="24648"/>
                </a:lnTo>
                <a:lnTo>
                  <a:pt x="3294635" y="11820"/>
                </a:lnTo>
                <a:lnTo>
                  <a:pt x="3281818" y="3171"/>
                </a:lnTo>
                <a:lnTo>
                  <a:pt x="3266123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08764" y="2594750"/>
            <a:ext cx="3306445" cy="242570"/>
          </a:xfrm>
          <a:custGeom>
            <a:avLst/>
            <a:gdLst/>
            <a:ahLst/>
            <a:cxnLst/>
            <a:rect l="l" t="t" r="r" b="b"/>
            <a:pathLst>
              <a:path w="3306445" h="242569">
                <a:moveTo>
                  <a:pt x="0" y="40357"/>
                </a:moveTo>
                <a:lnTo>
                  <a:pt x="3168" y="24648"/>
                </a:lnTo>
                <a:lnTo>
                  <a:pt x="11809" y="11820"/>
                </a:lnTo>
                <a:lnTo>
                  <a:pt x="24626" y="3171"/>
                </a:lnTo>
                <a:lnTo>
                  <a:pt x="40321" y="0"/>
                </a:lnTo>
                <a:lnTo>
                  <a:pt x="3266123" y="0"/>
                </a:lnTo>
                <a:lnTo>
                  <a:pt x="3281818" y="3171"/>
                </a:lnTo>
                <a:lnTo>
                  <a:pt x="3294635" y="11820"/>
                </a:lnTo>
                <a:lnTo>
                  <a:pt x="3303276" y="24648"/>
                </a:lnTo>
                <a:lnTo>
                  <a:pt x="3306445" y="40357"/>
                </a:lnTo>
                <a:lnTo>
                  <a:pt x="3306445" y="201789"/>
                </a:lnTo>
                <a:lnTo>
                  <a:pt x="3303276" y="217498"/>
                </a:lnTo>
                <a:lnTo>
                  <a:pt x="3294635" y="230326"/>
                </a:lnTo>
                <a:lnTo>
                  <a:pt x="3281818" y="238975"/>
                </a:lnTo>
                <a:lnTo>
                  <a:pt x="3266123" y="242146"/>
                </a:lnTo>
                <a:lnTo>
                  <a:pt x="40321" y="242146"/>
                </a:lnTo>
                <a:lnTo>
                  <a:pt x="24626" y="238975"/>
                </a:lnTo>
                <a:lnTo>
                  <a:pt x="11809" y="230326"/>
                </a:lnTo>
                <a:lnTo>
                  <a:pt x="3168" y="217498"/>
                </a:lnTo>
                <a:lnTo>
                  <a:pt x="0" y="201789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561167"/>
            <a:ext cx="33274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3185477" y="0"/>
                </a:moveTo>
                <a:lnTo>
                  <a:pt x="40322" y="0"/>
                </a:lnTo>
                <a:lnTo>
                  <a:pt x="24627" y="3171"/>
                </a:lnTo>
                <a:lnTo>
                  <a:pt x="11810" y="11820"/>
                </a:lnTo>
                <a:lnTo>
                  <a:pt x="3168" y="24649"/>
                </a:lnTo>
                <a:lnTo>
                  <a:pt x="0" y="40358"/>
                </a:lnTo>
                <a:lnTo>
                  <a:pt x="0" y="201789"/>
                </a:lnTo>
                <a:lnTo>
                  <a:pt x="3168" y="217497"/>
                </a:lnTo>
                <a:lnTo>
                  <a:pt x="11810" y="230326"/>
                </a:lnTo>
                <a:lnTo>
                  <a:pt x="24627" y="238975"/>
                </a:lnTo>
                <a:lnTo>
                  <a:pt x="40322" y="242147"/>
                </a:lnTo>
                <a:lnTo>
                  <a:pt x="3185477" y="242147"/>
                </a:lnTo>
                <a:lnTo>
                  <a:pt x="3201172" y="238975"/>
                </a:lnTo>
                <a:lnTo>
                  <a:pt x="3213989" y="230326"/>
                </a:lnTo>
                <a:lnTo>
                  <a:pt x="3222631" y="217497"/>
                </a:lnTo>
                <a:lnTo>
                  <a:pt x="3225800" y="201789"/>
                </a:lnTo>
                <a:lnTo>
                  <a:pt x="3225800" y="40358"/>
                </a:lnTo>
                <a:lnTo>
                  <a:pt x="3222631" y="24649"/>
                </a:lnTo>
                <a:lnTo>
                  <a:pt x="3213989" y="11820"/>
                </a:lnTo>
                <a:lnTo>
                  <a:pt x="3201172" y="3171"/>
                </a:lnTo>
                <a:lnTo>
                  <a:pt x="3185477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384" y="2594750"/>
            <a:ext cx="3225800" cy="242570"/>
          </a:xfrm>
          <a:custGeom>
            <a:avLst/>
            <a:gdLst/>
            <a:ahLst/>
            <a:cxnLst/>
            <a:rect l="l" t="t" r="r" b="b"/>
            <a:pathLst>
              <a:path w="3225800" h="242569">
                <a:moveTo>
                  <a:pt x="0" y="40357"/>
                </a:moveTo>
                <a:lnTo>
                  <a:pt x="3168" y="24648"/>
                </a:lnTo>
                <a:lnTo>
                  <a:pt x="11810" y="11820"/>
                </a:lnTo>
                <a:lnTo>
                  <a:pt x="24627" y="3171"/>
                </a:lnTo>
                <a:lnTo>
                  <a:pt x="40322" y="0"/>
                </a:lnTo>
                <a:lnTo>
                  <a:pt x="3185477" y="0"/>
                </a:lnTo>
                <a:lnTo>
                  <a:pt x="3201173" y="3171"/>
                </a:lnTo>
                <a:lnTo>
                  <a:pt x="3213990" y="11820"/>
                </a:lnTo>
                <a:lnTo>
                  <a:pt x="3222631" y="24648"/>
                </a:lnTo>
                <a:lnTo>
                  <a:pt x="3225800" y="40357"/>
                </a:lnTo>
                <a:lnTo>
                  <a:pt x="3225800" y="201788"/>
                </a:lnTo>
                <a:lnTo>
                  <a:pt x="3222631" y="217497"/>
                </a:lnTo>
                <a:lnTo>
                  <a:pt x="3213990" y="230326"/>
                </a:lnTo>
                <a:lnTo>
                  <a:pt x="3201173" y="238975"/>
                </a:lnTo>
                <a:lnTo>
                  <a:pt x="3185477" y="242146"/>
                </a:lnTo>
                <a:lnTo>
                  <a:pt x="40322" y="242146"/>
                </a:lnTo>
                <a:lnTo>
                  <a:pt x="24627" y="238975"/>
                </a:lnTo>
                <a:lnTo>
                  <a:pt x="11810" y="230326"/>
                </a:lnTo>
                <a:lnTo>
                  <a:pt x="3168" y="217497"/>
                </a:lnTo>
                <a:lnTo>
                  <a:pt x="0" y="201788"/>
                </a:lnTo>
                <a:lnTo>
                  <a:pt x="0" y="40357"/>
                </a:lnTo>
                <a:close/>
              </a:path>
            </a:pathLst>
          </a:custGeom>
          <a:ln w="1008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21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6179" y="2518866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08973" y="1976470"/>
            <a:ext cx="76327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r1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6999" y="1976470"/>
            <a:ext cx="8375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halkboard"/>
                <a:cs typeface="Chalkboard"/>
              </a:rPr>
              <a:t>c</a:t>
            </a:r>
            <a:r>
              <a:rPr sz="2950" b="1" spc="10" dirty="0">
                <a:latin typeface="Chalkboard"/>
                <a:cs typeface="Chalkboard"/>
              </a:rPr>
              <a:t>h</a:t>
            </a:r>
            <a:r>
              <a:rPr sz="2950" b="1" spc="5" dirty="0">
                <a:latin typeface="Chalkboard"/>
                <a:cs typeface="Chalkboard"/>
              </a:rPr>
              <a:t>r6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444" y="220747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00966" y="2789766"/>
            <a:ext cx="1087966" cy="605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0925" y="29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7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7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B66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00333" y="2798233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90933" y="2952118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4" y="161429"/>
                </a:lnTo>
                <a:lnTo>
                  <a:pt x="725898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69">
                <a:moveTo>
                  <a:pt x="725714" y="161429"/>
                </a:moveTo>
                <a:lnTo>
                  <a:pt x="241841" y="161429"/>
                </a:lnTo>
                <a:lnTo>
                  <a:pt x="725712" y="162551"/>
                </a:lnTo>
                <a:lnTo>
                  <a:pt x="725714" y="161429"/>
                </a:lnTo>
                <a:close/>
              </a:path>
            </a:pathLst>
          </a:custGeom>
          <a:solidFill>
            <a:srgbClr val="504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3704" y="3905222"/>
            <a:ext cx="8333740" cy="554355"/>
          </a:xfrm>
          <a:prstGeom prst="rect">
            <a:avLst/>
          </a:prstGeom>
          <a:ln w="40357">
            <a:solidFill>
              <a:srgbClr val="2B7F8D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225"/>
              </a:spcBef>
            </a:pPr>
            <a:r>
              <a:rPr sz="2950" b="1" spc="-5" dirty="0">
                <a:latin typeface="Calibri"/>
                <a:cs typeface="Calibri"/>
              </a:rPr>
              <a:t>Each </a:t>
            </a:r>
            <a:r>
              <a:rPr sz="2950" b="1" dirty="0">
                <a:latin typeface="Calibri"/>
                <a:cs typeface="Calibri"/>
              </a:rPr>
              <a:t>read </a:t>
            </a:r>
            <a:r>
              <a:rPr sz="2950" b="1" spc="5" dirty="0">
                <a:latin typeface="Calibri"/>
                <a:cs typeface="Calibri"/>
              </a:rPr>
              <a:t>is </a:t>
            </a:r>
            <a:r>
              <a:rPr sz="2950" b="1" dirty="0">
                <a:latin typeface="Calibri"/>
                <a:cs typeface="Calibri"/>
              </a:rPr>
              <a:t>colored </a:t>
            </a:r>
            <a:r>
              <a:rPr sz="2950" b="1" spc="-5" dirty="0">
                <a:latin typeface="Calibri"/>
                <a:cs typeface="Calibri"/>
              </a:rPr>
              <a:t>by </a:t>
            </a:r>
            <a:r>
              <a:rPr sz="2950" b="1" spc="5" dirty="0">
                <a:latin typeface="Calibri"/>
                <a:cs typeface="Calibri"/>
              </a:rPr>
              <a:t>the </a:t>
            </a:r>
            <a:r>
              <a:rPr sz="2950" b="1" dirty="0">
                <a:latin typeface="Calibri"/>
                <a:cs typeface="Calibri"/>
              </a:rPr>
              <a:t>chromosome of </a:t>
            </a:r>
            <a:r>
              <a:rPr sz="2950" b="1" spc="5" dirty="0">
                <a:latin typeface="Calibri"/>
                <a:cs typeface="Calibri"/>
              </a:rPr>
              <a:t>its</a:t>
            </a:r>
            <a:r>
              <a:rPr sz="2950" b="1" spc="45" dirty="0">
                <a:latin typeface="Calibri"/>
                <a:cs typeface="Calibri"/>
              </a:rPr>
              <a:t> </a:t>
            </a:r>
            <a:r>
              <a:rPr sz="2950" b="1" spc="-10" dirty="0">
                <a:latin typeface="Calibri"/>
                <a:cs typeface="Calibri"/>
              </a:rPr>
              <a:t>mate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753" y="5624378"/>
            <a:ext cx="9055876" cy="539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81136" y="3073437"/>
            <a:ext cx="541210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52850" algn="l"/>
              </a:tabLst>
            </a:pPr>
            <a:r>
              <a:rPr sz="2950" b="1" spc="5" dirty="0">
                <a:solidFill>
                  <a:srgbClr val="B66235"/>
                </a:solidFill>
                <a:latin typeface="Calibri"/>
                <a:cs typeface="Calibri"/>
              </a:rPr>
              <a:t>chr</a:t>
            </a:r>
            <a:r>
              <a:rPr sz="2950" b="1" spc="15" dirty="0">
                <a:solidFill>
                  <a:srgbClr val="B66235"/>
                </a:solidFill>
                <a:latin typeface="Calibri"/>
                <a:cs typeface="Calibri"/>
              </a:rPr>
              <a:t> </a:t>
            </a:r>
            <a:r>
              <a:rPr sz="2950" b="1" spc="5" dirty="0">
                <a:solidFill>
                  <a:srgbClr val="B66235"/>
                </a:solidFill>
                <a:latin typeface="Calibri"/>
                <a:cs typeface="Calibri"/>
              </a:rPr>
              <a:t>6</a:t>
            </a:r>
            <a:r>
              <a:rPr sz="2950" b="1" spc="20" dirty="0">
                <a:solidFill>
                  <a:srgbClr val="B66235"/>
                </a:solidFill>
                <a:latin typeface="Calibri"/>
                <a:cs typeface="Calibri"/>
              </a:rPr>
              <a:t> </a:t>
            </a:r>
            <a:r>
              <a:rPr sz="2950" b="1" dirty="0">
                <a:solidFill>
                  <a:srgbClr val="B66235"/>
                </a:solidFill>
                <a:latin typeface="Calibri"/>
                <a:cs typeface="Calibri"/>
              </a:rPr>
              <a:t>color	</a:t>
            </a:r>
            <a:r>
              <a:rPr sz="2950" b="1" spc="5" dirty="0">
                <a:solidFill>
                  <a:srgbClr val="5256F5"/>
                </a:solidFill>
                <a:latin typeface="Calibri"/>
                <a:cs typeface="Calibri"/>
              </a:rPr>
              <a:t>chr 1</a:t>
            </a:r>
            <a:r>
              <a:rPr sz="2950" b="1" spc="-55" dirty="0">
                <a:solidFill>
                  <a:srgbClr val="5256F5"/>
                </a:solidFill>
                <a:latin typeface="Calibri"/>
                <a:cs typeface="Calibri"/>
              </a:rPr>
              <a:t> </a:t>
            </a:r>
            <a:r>
              <a:rPr sz="2950" b="1" dirty="0">
                <a:solidFill>
                  <a:srgbClr val="5256F5"/>
                </a:solidFill>
                <a:latin typeface="Calibri"/>
                <a:cs typeface="Calibri"/>
              </a:rPr>
              <a:t>color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463" y="5048762"/>
            <a:ext cx="323913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Calibri"/>
                <a:cs typeface="Calibri"/>
              </a:rPr>
              <a:t>Chromosome</a:t>
            </a:r>
            <a:r>
              <a:rPr sz="2950" b="1" spc="-30" dirty="0">
                <a:latin typeface="Calibri"/>
                <a:cs typeface="Calibri"/>
              </a:rPr>
              <a:t> </a:t>
            </a:r>
            <a:r>
              <a:rPr sz="2950" b="1" spc="-5" dirty="0">
                <a:latin typeface="Calibri"/>
                <a:cs typeface="Calibri"/>
              </a:rPr>
              <a:t>colors: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6"/>
    </mc:Choice>
    <mc:Fallback xmlns="">
      <p:transition spd="slow" advTm="13636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038" y="1998352"/>
            <a:ext cx="7336386" cy="486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0725" y="1993307"/>
            <a:ext cx="7414259" cy="4875530"/>
          </a:xfrm>
          <a:custGeom>
            <a:avLst/>
            <a:gdLst/>
            <a:ahLst/>
            <a:cxnLst/>
            <a:rect l="l" t="t" r="r" b="b"/>
            <a:pathLst>
              <a:path w="7414259" h="4875530">
                <a:moveTo>
                  <a:pt x="0" y="0"/>
                </a:moveTo>
                <a:lnTo>
                  <a:pt x="7413740" y="0"/>
                </a:lnTo>
                <a:lnTo>
                  <a:pt x="7413740" y="4875444"/>
                </a:lnTo>
                <a:lnTo>
                  <a:pt x="0" y="4875444"/>
                </a:lnTo>
                <a:lnTo>
                  <a:pt x="0" y="0"/>
                </a:lnTo>
                <a:close/>
              </a:path>
            </a:pathLst>
          </a:custGeom>
          <a:ln w="100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8767" y="2802467"/>
            <a:ext cx="681566" cy="251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5473" y="2850351"/>
            <a:ext cx="567055" cy="2376805"/>
          </a:xfrm>
          <a:custGeom>
            <a:avLst/>
            <a:gdLst/>
            <a:ahLst/>
            <a:cxnLst/>
            <a:rect l="l" t="t" r="r" b="b"/>
            <a:pathLst>
              <a:path w="567055" h="2376804">
                <a:moveTo>
                  <a:pt x="566755" y="2376626"/>
                </a:moveTo>
                <a:lnTo>
                  <a:pt x="491422" y="2374937"/>
                </a:lnTo>
                <a:lnTo>
                  <a:pt x="423729" y="2370172"/>
                </a:lnTo>
                <a:lnTo>
                  <a:pt x="366377" y="2362780"/>
                </a:lnTo>
                <a:lnTo>
                  <a:pt x="322067" y="2353213"/>
                </a:lnTo>
                <a:lnTo>
                  <a:pt x="283377" y="2329355"/>
                </a:lnTo>
                <a:lnTo>
                  <a:pt x="283377" y="1235582"/>
                </a:lnTo>
                <a:lnTo>
                  <a:pt x="273255" y="1223016"/>
                </a:lnTo>
                <a:lnTo>
                  <a:pt x="200378" y="1202157"/>
                </a:lnTo>
                <a:lnTo>
                  <a:pt x="143026" y="1194766"/>
                </a:lnTo>
                <a:lnTo>
                  <a:pt x="75333" y="1190001"/>
                </a:lnTo>
                <a:lnTo>
                  <a:pt x="0" y="1188313"/>
                </a:lnTo>
                <a:lnTo>
                  <a:pt x="75333" y="1186624"/>
                </a:lnTo>
                <a:lnTo>
                  <a:pt x="143026" y="1181859"/>
                </a:lnTo>
                <a:lnTo>
                  <a:pt x="200378" y="1174467"/>
                </a:lnTo>
                <a:lnTo>
                  <a:pt x="244688" y="1164900"/>
                </a:lnTo>
                <a:lnTo>
                  <a:pt x="283377" y="1141042"/>
                </a:lnTo>
                <a:lnTo>
                  <a:pt x="283377" y="47270"/>
                </a:lnTo>
                <a:lnTo>
                  <a:pt x="293500" y="34703"/>
                </a:lnTo>
                <a:lnTo>
                  <a:pt x="322067" y="23411"/>
                </a:lnTo>
                <a:lnTo>
                  <a:pt x="366377" y="13845"/>
                </a:lnTo>
                <a:lnTo>
                  <a:pt x="423729" y="6453"/>
                </a:lnTo>
                <a:lnTo>
                  <a:pt x="491422" y="1688"/>
                </a:lnTo>
                <a:lnTo>
                  <a:pt x="566755" y="0"/>
                </a:lnTo>
              </a:path>
            </a:pathLst>
          </a:custGeom>
          <a:ln w="40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0300" y="5266266"/>
            <a:ext cx="681566" cy="132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8758" y="5316658"/>
            <a:ext cx="567055" cy="1180465"/>
          </a:xfrm>
          <a:custGeom>
            <a:avLst/>
            <a:gdLst/>
            <a:ahLst/>
            <a:cxnLst/>
            <a:rect l="l" t="t" r="r" b="b"/>
            <a:pathLst>
              <a:path w="567055" h="1180464">
                <a:moveTo>
                  <a:pt x="566755" y="1180468"/>
                </a:moveTo>
                <a:lnTo>
                  <a:pt x="491422" y="1178779"/>
                </a:lnTo>
                <a:lnTo>
                  <a:pt x="423729" y="1174014"/>
                </a:lnTo>
                <a:lnTo>
                  <a:pt x="366376" y="1166623"/>
                </a:lnTo>
                <a:lnTo>
                  <a:pt x="322066" y="1157056"/>
                </a:lnTo>
                <a:lnTo>
                  <a:pt x="283377" y="1133198"/>
                </a:lnTo>
                <a:lnTo>
                  <a:pt x="283378" y="637503"/>
                </a:lnTo>
                <a:lnTo>
                  <a:pt x="273255" y="624937"/>
                </a:lnTo>
                <a:lnTo>
                  <a:pt x="200378" y="604078"/>
                </a:lnTo>
                <a:lnTo>
                  <a:pt x="143026" y="596687"/>
                </a:lnTo>
                <a:lnTo>
                  <a:pt x="75333" y="591922"/>
                </a:lnTo>
                <a:lnTo>
                  <a:pt x="0" y="590234"/>
                </a:lnTo>
                <a:lnTo>
                  <a:pt x="75333" y="588545"/>
                </a:lnTo>
                <a:lnTo>
                  <a:pt x="143026" y="583780"/>
                </a:lnTo>
                <a:lnTo>
                  <a:pt x="200378" y="576389"/>
                </a:lnTo>
                <a:lnTo>
                  <a:pt x="244688" y="566822"/>
                </a:lnTo>
                <a:lnTo>
                  <a:pt x="283378" y="542965"/>
                </a:lnTo>
                <a:lnTo>
                  <a:pt x="283378" y="47269"/>
                </a:lnTo>
                <a:lnTo>
                  <a:pt x="293500" y="34703"/>
                </a:lnTo>
                <a:lnTo>
                  <a:pt x="322067" y="23411"/>
                </a:lnTo>
                <a:lnTo>
                  <a:pt x="366378" y="13844"/>
                </a:lnTo>
                <a:lnTo>
                  <a:pt x="423730" y="6453"/>
                </a:lnTo>
                <a:lnTo>
                  <a:pt x="491423" y="1688"/>
                </a:lnTo>
                <a:lnTo>
                  <a:pt x="566756" y="0"/>
                </a:lnTo>
              </a:path>
            </a:pathLst>
          </a:custGeom>
          <a:ln w="40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8166" y="2095500"/>
            <a:ext cx="1202266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93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5" h="661035">
                <a:moveTo>
                  <a:pt x="510750" y="0"/>
                </a:moveTo>
                <a:lnTo>
                  <a:pt x="455098" y="1938"/>
                </a:lnTo>
                <a:lnTo>
                  <a:pt x="401182" y="7620"/>
                </a:lnTo>
                <a:lnTo>
                  <a:pt x="349314" y="16843"/>
                </a:lnTo>
                <a:lnTo>
                  <a:pt x="299804" y="29406"/>
                </a:lnTo>
                <a:lnTo>
                  <a:pt x="252965" y="45107"/>
                </a:lnTo>
                <a:lnTo>
                  <a:pt x="209108" y="63745"/>
                </a:lnTo>
                <a:lnTo>
                  <a:pt x="168544" y="85118"/>
                </a:lnTo>
                <a:lnTo>
                  <a:pt x="131586" y="109024"/>
                </a:lnTo>
                <a:lnTo>
                  <a:pt x="98545" y="135263"/>
                </a:lnTo>
                <a:lnTo>
                  <a:pt x="69732" y="163633"/>
                </a:lnTo>
                <a:lnTo>
                  <a:pt x="45459" y="193931"/>
                </a:lnTo>
                <a:lnTo>
                  <a:pt x="11780" y="259509"/>
                </a:lnTo>
                <a:lnTo>
                  <a:pt x="0" y="330385"/>
                </a:lnTo>
                <a:lnTo>
                  <a:pt x="2997" y="366384"/>
                </a:lnTo>
                <a:lnTo>
                  <a:pt x="26038" y="434812"/>
                </a:lnTo>
                <a:lnTo>
                  <a:pt x="69732" y="497136"/>
                </a:lnTo>
                <a:lnTo>
                  <a:pt x="98545" y="525506"/>
                </a:lnTo>
                <a:lnTo>
                  <a:pt x="131586" y="551745"/>
                </a:lnTo>
                <a:lnTo>
                  <a:pt x="168544" y="575652"/>
                </a:lnTo>
                <a:lnTo>
                  <a:pt x="209108" y="597025"/>
                </a:lnTo>
                <a:lnTo>
                  <a:pt x="252965" y="615663"/>
                </a:lnTo>
                <a:lnTo>
                  <a:pt x="299804" y="631364"/>
                </a:lnTo>
                <a:lnTo>
                  <a:pt x="349314" y="643927"/>
                </a:lnTo>
                <a:lnTo>
                  <a:pt x="401182" y="653150"/>
                </a:lnTo>
                <a:lnTo>
                  <a:pt x="455098" y="658832"/>
                </a:lnTo>
                <a:lnTo>
                  <a:pt x="510750" y="660770"/>
                </a:lnTo>
                <a:lnTo>
                  <a:pt x="566402" y="658832"/>
                </a:lnTo>
                <a:lnTo>
                  <a:pt x="620318" y="653150"/>
                </a:lnTo>
                <a:lnTo>
                  <a:pt x="672187" y="643927"/>
                </a:lnTo>
                <a:lnTo>
                  <a:pt x="721697" y="631364"/>
                </a:lnTo>
                <a:lnTo>
                  <a:pt x="768536" y="615663"/>
                </a:lnTo>
                <a:lnTo>
                  <a:pt x="812393" y="597025"/>
                </a:lnTo>
                <a:lnTo>
                  <a:pt x="852956" y="575652"/>
                </a:lnTo>
                <a:lnTo>
                  <a:pt x="889915" y="551745"/>
                </a:lnTo>
                <a:lnTo>
                  <a:pt x="922956" y="525506"/>
                </a:lnTo>
                <a:lnTo>
                  <a:pt x="951769" y="497136"/>
                </a:lnTo>
                <a:lnTo>
                  <a:pt x="976041" y="466838"/>
                </a:lnTo>
                <a:lnTo>
                  <a:pt x="1009721" y="401260"/>
                </a:lnTo>
                <a:lnTo>
                  <a:pt x="1021501" y="330385"/>
                </a:lnTo>
                <a:lnTo>
                  <a:pt x="1018504" y="294386"/>
                </a:lnTo>
                <a:lnTo>
                  <a:pt x="995463" y="225957"/>
                </a:lnTo>
                <a:lnTo>
                  <a:pt x="951769" y="163633"/>
                </a:lnTo>
                <a:lnTo>
                  <a:pt x="922956" y="135263"/>
                </a:lnTo>
                <a:lnTo>
                  <a:pt x="889915" y="109024"/>
                </a:lnTo>
                <a:lnTo>
                  <a:pt x="852956" y="85118"/>
                </a:lnTo>
                <a:lnTo>
                  <a:pt x="812393" y="63745"/>
                </a:lnTo>
                <a:lnTo>
                  <a:pt x="768536" y="45107"/>
                </a:lnTo>
                <a:lnTo>
                  <a:pt x="721697" y="29406"/>
                </a:lnTo>
                <a:lnTo>
                  <a:pt x="672187" y="16843"/>
                </a:lnTo>
                <a:lnTo>
                  <a:pt x="620318" y="7620"/>
                </a:lnTo>
                <a:lnTo>
                  <a:pt x="566402" y="1938"/>
                </a:lnTo>
                <a:lnTo>
                  <a:pt x="510750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93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5" h="661035">
                <a:moveTo>
                  <a:pt x="0" y="330385"/>
                </a:moveTo>
                <a:lnTo>
                  <a:pt x="11780" y="259509"/>
                </a:lnTo>
                <a:lnTo>
                  <a:pt x="45459" y="193931"/>
                </a:lnTo>
                <a:lnTo>
                  <a:pt x="69732" y="163633"/>
                </a:lnTo>
                <a:lnTo>
                  <a:pt x="98545" y="135263"/>
                </a:lnTo>
                <a:lnTo>
                  <a:pt x="131586" y="109025"/>
                </a:lnTo>
                <a:lnTo>
                  <a:pt x="168544" y="85118"/>
                </a:lnTo>
                <a:lnTo>
                  <a:pt x="209108" y="63745"/>
                </a:lnTo>
                <a:lnTo>
                  <a:pt x="252965" y="45107"/>
                </a:lnTo>
                <a:lnTo>
                  <a:pt x="299804" y="29406"/>
                </a:lnTo>
                <a:lnTo>
                  <a:pt x="349314" y="16843"/>
                </a:lnTo>
                <a:lnTo>
                  <a:pt x="401183" y="7620"/>
                </a:lnTo>
                <a:lnTo>
                  <a:pt x="455099" y="1938"/>
                </a:lnTo>
                <a:lnTo>
                  <a:pt x="510751" y="0"/>
                </a:lnTo>
                <a:lnTo>
                  <a:pt x="566403" y="1938"/>
                </a:lnTo>
                <a:lnTo>
                  <a:pt x="620319" y="7620"/>
                </a:lnTo>
                <a:lnTo>
                  <a:pt x="672188" y="16843"/>
                </a:lnTo>
                <a:lnTo>
                  <a:pt x="721697" y="29406"/>
                </a:lnTo>
                <a:lnTo>
                  <a:pt x="768537" y="45107"/>
                </a:lnTo>
                <a:lnTo>
                  <a:pt x="812394" y="63745"/>
                </a:lnTo>
                <a:lnTo>
                  <a:pt x="852957" y="85118"/>
                </a:lnTo>
                <a:lnTo>
                  <a:pt x="889915" y="109025"/>
                </a:lnTo>
                <a:lnTo>
                  <a:pt x="922957" y="135263"/>
                </a:lnTo>
                <a:lnTo>
                  <a:pt x="951769" y="163633"/>
                </a:lnTo>
                <a:lnTo>
                  <a:pt x="976042" y="193931"/>
                </a:lnTo>
                <a:lnTo>
                  <a:pt x="1009722" y="259509"/>
                </a:lnTo>
                <a:lnTo>
                  <a:pt x="1021502" y="330385"/>
                </a:lnTo>
                <a:lnTo>
                  <a:pt x="1018505" y="366384"/>
                </a:lnTo>
                <a:lnTo>
                  <a:pt x="995463" y="434812"/>
                </a:lnTo>
                <a:lnTo>
                  <a:pt x="951769" y="497136"/>
                </a:lnTo>
                <a:lnTo>
                  <a:pt x="922957" y="525506"/>
                </a:lnTo>
                <a:lnTo>
                  <a:pt x="889915" y="551745"/>
                </a:lnTo>
                <a:lnTo>
                  <a:pt x="852957" y="575651"/>
                </a:lnTo>
                <a:lnTo>
                  <a:pt x="812394" y="597024"/>
                </a:lnTo>
                <a:lnTo>
                  <a:pt x="768537" y="615662"/>
                </a:lnTo>
                <a:lnTo>
                  <a:pt x="721697" y="631364"/>
                </a:lnTo>
                <a:lnTo>
                  <a:pt x="672188" y="643926"/>
                </a:lnTo>
                <a:lnTo>
                  <a:pt x="620319" y="653149"/>
                </a:lnTo>
                <a:lnTo>
                  <a:pt x="566403" y="658831"/>
                </a:lnTo>
                <a:lnTo>
                  <a:pt x="510751" y="660770"/>
                </a:lnTo>
                <a:lnTo>
                  <a:pt x="455099" y="658831"/>
                </a:lnTo>
                <a:lnTo>
                  <a:pt x="401183" y="653149"/>
                </a:lnTo>
                <a:lnTo>
                  <a:pt x="349314" y="643926"/>
                </a:lnTo>
                <a:lnTo>
                  <a:pt x="299804" y="631364"/>
                </a:lnTo>
                <a:lnTo>
                  <a:pt x="252965" y="615662"/>
                </a:lnTo>
                <a:lnTo>
                  <a:pt x="209108" y="597024"/>
                </a:lnTo>
                <a:lnTo>
                  <a:pt x="168544" y="575651"/>
                </a:lnTo>
                <a:lnTo>
                  <a:pt x="131586" y="551745"/>
                </a:lnTo>
                <a:lnTo>
                  <a:pt x="98545" y="525506"/>
                </a:lnTo>
                <a:lnTo>
                  <a:pt x="69732" y="497136"/>
                </a:lnTo>
                <a:lnTo>
                  <a:pt x="45459" y="466838"/>
                </a:lnTo>
                <a:lnTo>
                  <a:pt x="11780" y="401260"/>
                </a:lnTo>
                <a:lnTo>
                  <a:pt x="0" y="330385"/>
                </a:lnTo>
                <a:close/>
              </a:path>
            </a:pathLst>
          </a:custGeom>
          <a:ln w="60521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41038" y="2187939"/>
            <a:ext cx="7975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alibri"/>
                <a:cs typeface="Calibri"/>
              </a:rPr>
              <a:t>chr</a:t>
            </a:r>
            <a:r>
              <a:rPr sz="2950" b="1" spc="-70" dirty="0">
                <a:latin typeface="Calibri"/>
                <a:cs typeface="Calibri"/>
              </a:rPr>
              <a:t> </a:t>
            </a:r>
            <a:r>
              <a:rPr sz="2950" b="1" spc="5" dirty="0">
                <a:latin typeface="Calibri"/>
                <a:cs typeface="Calibri"/>
              </a:rPr>
              <a:t>6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06132" y="2095500"/>
            <a:ext cx="1198033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659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4" h="661035">
                <a:moveTo>
                  <a:pt x="510752" y="0"/>
                </a:moveTo>
                <a:lnTo>
                  <a:pt x="455099" y="1938"/>
                </a:lnTo>
                <a:lnTo>
                  <a:pt x="401183" y="7620"/>
                </a:lnTo>
                <a:lnTo>
                  <a:pt x="349314" y="16843"/>
                </a:lnTo>
                <a:lnTo>
                  <a:pt x="299804" y="29406"/>
                </a:lnTo>
                <a:lnTo>
                  <a:pt x="252965" y="45107"/>
                </a:lnTo>
                <a:lnTo>
                  <a:pt x="209108" y="63745"/>
                </a:lnTo>
                <a:lnTo>
                  <a:pt x="168544" y="85118"/>
                </a:lnTo>
                <a:lnTo>
                  <a:pt x="131586" y="109024"/>
                </a:lnTo>
                <a:lnTo>
                  <a:pt x="98545" y="135263"/>
                </a:lnTo>
                <a:lnTo>
                  <a:pt x="69732" y="163633"/>
                </a:lnTo>
                <a:lnTo>
                  <a:pt x="45459" y="193931"/>
                </a:lnTo>
                <a:lnTo>
                  <a:pt x="11780" y="259509"/>
                </a:lnTo>
                <a:lnTo>
                  <a:pt x="0" y="330385"/>
                </a:lnTo>
                <a:lnTo>
                  <a:pt x="2997" y="366384"/>
                </a:lnTo>
                <a:lnTo>
                  <a:pt x="26038" y="434812"/>
                </a:lnTo>
                <a:lnTo>
                  <a:pt x="69732" y="497136"/>
                </a:lnTo>
                <a:lnTo>
                  <a:pt x="98545" y="525506"/>
                </a:lnTo>
                <a:lnTo>
                  <a:pt x="131586" y="551745"/>
                </a:lnTo>
                <a:lnTo>
                  <a:pt x="168544" y="575652"/>
                </a:lnTo>
                <a:lnTo>
                  <a:pt x="209108" y="597025"/>
                </a:lnTo>
                <a:lnTo>
                  <a:pt x="252965" y="615663"/>
                </a:lnTo>
                <a:lnTo>
                  <a:pt x="299804" y="631364"/>
                </a:lnTo>
                <a:lnTo>
                  <a:pt x="349314" y="643927"/>
                </a:lnTo>
                <a:lnTo>
                  <a:pt x="401183" y="653150"/>
                </a:lnTo>
                <a:lnTo>
                  <a:pt x="455099" y="658832"/>
                </a:lnTo>
                <a:lnTo>
                  <a:pt x="510752" y="660770"/>
                </a:lnTo>
                <a:lnTo>
                  <a:pt x="566403" y="658832"/>
                </a:lnTo>
                <a:lnTo>
                  <a:pt x="620320" y="653150"/>
                </a:lnTo>
                <a:lnTo>
                  <a:pt x="672188" y="643927"/>
                </a:lnTo>
                <a:lnTo>
                  <a:pt x="721698" y="631364"/>
                </a:lnTo>
                <a:lnTo>
                  <a:pt x="768537" y="615663"/>
                </a:lnTo>
                <a:lnTo>
                  <a:pt x="812394" y="597025"/>
                </a:lnTo>
                <a:lnTo>
                  <a:pt x="852958" y="575652"/>
                </a:lnTo>
                <a:lnTo>
                  <a:pt x="889916" y="551745"/>
                </a:lnTo>
                <a:lnTo>
                  <a:pt x="922957" y="525506"/>
                </a:lnTo>
                <a:lnTo>
                  <a:pt x="951770" y="497136"/>
                </a:lnTo>
                <a:lnTo>
                  <a:pt x="976043" y="466838"/>
                </a:lnTo>
                <a:lnTo>
                  <a:pt x="1009722" y="401260"/>
                </a:lnTo>
                <a:lnTo>
                  <a:pt x="1021502" y="330385"/>
                </a:lnTo>
                <a:lnTo>
                  <a:pt x="1018505" y="294386"/>
                </a:lnTo>
                <a:lnTo>
                  <a:pt x="995464" y="225957"/>
                </a:lnTo>
                <a:lnTo>
                  <a:pt x="951770" y="163633"/>
                </a:lnTo>
                <a:lnTo>
                  <a:pt x="922957" y="135263"/>
                </a:lnTo>
                <a:lnTo>
                  <a:pt x="889916" y="109024"/>
                </a:lnTo>
                <a:lnTo>
                  <a:pt x="852958" y="85118"/>
                </a:lnTo>
                <a:lnTo>
                  <a:pt x="812394" y="63745"/>
                </a:lnTo>
                <a:lnTo>
                  <a:pt x="768537" y="45107"/>
                </a:lnTo>
                <a:lnTo>
                  <a:pt x="721698" y="29406"/>
                </a:lnTo>
                <a:lnTo>
                  <a:pt x="672188" y="16843"/>
                </a:lnTo>
                <a:lnTo>
                  <a:pt x="620320" y="7620"/>
                </a:lnTo>
                <a:lnTo>
                  <a:pt x="566403" y="1938"/>
                </a:lnTo>
                <a:lnTo>
                  <a:pt x="510752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59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4" h="661035">
                <a:moveTo>
                  <a:pt x="0" y="330385"/>
                </a:moveTo>
                <a:lnTo>
                  <a:pt x="11780" y="259509"/>
                </a:lnTo>
                <a:lnTo>
                  <a:pt x="45459" y="193931"/>
                </a:lnTo>
                <a:lnTo>
                  <a:pt x="69732" y="163633"/>
                </a:lnTo>
                <a:lnTo>
                  <a:pt x="98545" y="135263"/>
                </a:lnTo>
                <a:lnTo>
                  <a:pt x="131586" y="109025"/>
                </a:lnTo>
                <a:lnTo>
                  <a:pt x="168544" y="85118"/>
                </a:lnTo>
                <a:lnTo>
                  <a:pt x="209108" y="63745"/>
                </a:lnTo>
                <a:lnTo>
                  <a:pt x="252965" y="45107"/>
                </a:lnTo>
                <a:lnTo>
                  <a:pt x="299804" y="29406"/>
                </a:lnTo>
                <a:lnTo>
                  <a:pt x="349314" y="16843"/>
                </a:lnTo>
                <a:lnTo>
                  <a:pt x="401183" y="7620"/>
                </a:lnTo>
                <a:lnTo>
                  <a:pt x="455099" y="1938"/>
                </a:lnTo>
                <a:lnTo>
                  <a:pt x="510751" y="0"/>
                </a:lnTo>
                <a:lnTo>
                  <a:pt x="566403" y="1938"/>
                </a:lnTo>
                <a:lnTo>
                  <a:pt x="620319" y="7620"/>
                </a:lnTo>
                <a:lnTo>
                  <a:pt x="672188" y="16843"/>
                </a:lnTo>
                <a:lnTo>
                  <a:pt x="721697" y="29406"/>
                </a:lnTo>
                <a:lnTo>
                  <a:pt x="768537" y="45107"/>
                </a:lnTo>
                <a:lnTo>
                  <a:pt x="812394" y="63745"/>
                </a:lnTo>
                <a:lnTo>
                  <a:pt x="852957" y="85118"/>
                </a:lnTo>
                <a:lnTo>
                  <a:pt x="889915" y="109025"/>
                </a:lnTo>
                <a:lnTo>
                  <a:pt x="922957" y="135263"/>
                </a:lnTo>
                <a:lnTo>
                  <a:pt x="951769" y="163633"/>
                </a:lnTo>
                <a:lnTo>
                  <a:pt x="976042" y="193931"/>
                </a:lnTo>
                <a:lnTo>
                  <a:pt x="1009722" y="259509"/>
                </a:lnTo>
                <a:lnTo>
                  <a:pt x="1021502" y="330385"/>
                </a:lnTo>
                <a:lnTo>
                  <a:pt x="1018505" y="366384"/>
                </a:lnTo>
                <a:lnTo>
                  <a:pt x="995463" y="434812"/>
                </a:lnTo>
                <a:lnTo>
                  <a:pt x="951769" y="497136"/>
                </a:lnTo>
                <a:lnTo>
                  <a:pt x="922957" y="525506"/>
                </a:lnTo>
                <a:lnTo>
                  <a:pt x="889915" y="551745"/>
                </a:lnTo>
                <a:lnTo>
                  <a:pt x="852957" y="575651"/>
                </a:lnTo>
                <a:lnTo>
                  <a:pt x="812394" y="597024"/>
                </a:lnTo>
                <a:lnTo>
                  <a:pt x="768537" y="615662"/>
                </a:lnTo>
                <a:lnTo>
                  <a:pt x="721697" y="631364"/>
                </a:lnTo>
                <a:lnTo>
                  <a:pt x="672188" y="643926"/>
                </a:lnTo>
                <a:lnTo>
                  <a:pt x="620319" y="653149"/>
                </a:lnTo>
                <a:lnTo>
                  <a:pt x="566403" y="658831"/>
                </a:lnTo>
                <a:lnTo>
                  <a:pt x="510751" y="660770"/>
                </a:lnTo>
                <a:lnTo>
                  <a:pt x="455099" y="658831"/>
                </a:lnTo>
                <a:lnTo>
                  <a:pt x="401183" y="653149"/>
                </a:lnTo>
                <a:lnTo>
                  <a:pt x="349314" y="643926"/>
                </a:lnTo>
                <a:lnTo>
                  <a:pt x="299804" y="631364"/>
                </a:lnTo>
                <a:lnTo>
                  <a:pt x="252965" y="615662"/>
                </a:lnTo>
                <a:lnTo>
                  <a:pt x="209108" y="597024"/>
                </a:lnTo>
                <a:lnTo>
                  <a:pt x="168544" y="575651"/>
                </a:lnTo>
                <a:lnTo>
                  <a:pt x="131586" y="551745"/>
                </a:lnTo>
                <a:lnTo>
                  <a:pt x="98545" y="525506"/>
                </a:lnTo>
                <a:lnTo>
                  <a:pt x="69732" y="497136"/>
                </a:lnTo>
                <a:lnTo>
                  <a:pt x="45459" y="466838"/>
                </a:lnTo>
                <a:lnTo>
                  <a:pt x="11780" y="401260"/>
                </a:lnTo>
                <a:lnTo>
                  <a:pt x="0" y="330385"/>
                </a:lnTo>
                <a:close/>
              </a:path>
            </a:pathLst>
          </a:custGeom>
          <a:ln w="60521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77638" y="2187939"/>
            <a:ext cx="7975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alibri"/>
                <a:cs typeface="Calibri"/>
              </a:rPr>
              <a:t>chr</a:t>
            </a:r>
            <a:r>
              <a:rPr sz="2950" b="1" spc="-70" dirty="0">
                <a:latin typeface="Calibri"/>
                <a:cs typeface="Calibri"/>
              </a:rPr>
              <a:t> </a:t>
            </a:r>
            <a:r>
              <a:rPr sz="2950" b="1" spc="5" dirty="0">
                <a:latin typeface="Calibri"/>
                <a:cs typeface="Calibri"/>
              </a:rPr>
              <a:t>1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5933" y="3513666"/>
            <a:ext cx="1820332" cy="1130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9433" y="3450166"/>
            <a:ext cx="1706032" cy="1363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7341" y="3544251"/>
            <a:ext cx="1701164" cy="1010919"/>
          </a:xfrm>
          <a:custGeom>
            <a:avLst/>
            <a:gdLst/>
            <a:ahLst/>
            <a:cxnLst/>
            <a:rect l="l" t="t" r="r" b="b"/>
            <a:pathLst>
              <a:path w="1701164" h="1010920">
                <a:moveTo>
                  <a:pt x="0" y="0"/>
                </a:moveTo>
                <a:lnTo>
                  <a:pt x="1700763" y="0"/>
                </a:lnTo>
                <a:lnTo>
                  <a:pt x="1700763" y="1010646"/>
                </a:lnTo>
                <a:lnTo>
                  <a:pt x="0" y="1010646"/>
                </a:lnTo>
                <a:lnTo>
                  <a:pt x="0" y="0"/>
                </a:lnTo>
                <a:close/>
              </a:path>
            </a:pathLst>
          </a:custGeom>
          <a:solidFill>
            <a:srgbClr val="E160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5933" y="5367866"/>
            <a:ext cx="1820332" cy="11260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433" y="5304366"/>
            <a:ext cx="1866900" cy="1363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7342" y="5396797"/>
            <a:ext cx="1701164" cy="1010919"/>
          </a:xfrm>
          <a:custGeom>
            <a:avLst/>
            <a:gdLst/>
            <a:ahLst/>
            <a:cxnLst/>
            <a:rect l="l" t="t" r="r" b="b"/>
            <a:pathLst>
              <a:path w="1701164" h="1010920">
                <a:moveTo>
                  <a:pt x="0" y="0"/>
                </a:moveTo>
                <a:lnTo>
                  <a:pt x="1700762" y="0"/>
                </a:lnTo>
                <a:lnTo>
                  <a:pt x="1700762" y="1010646"/>
                </a:lnTo>
                <a:lnTo>
                  <a:pt x="0" y="1010646"/>
                </a:lnTo>
                <a:lnTo>
                  <a:pt x="0" y="0"/>
                </a:lnTo>
                <a:close/>
              </a:path>
            </a:pathLst>
          </a:custGeom>
          <a:solidFill>
            <a:srgbClr val="E160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12521" y="3557463"/>
            <a:ext cx="1152525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5565">
              <a:lnSpc>
                <a:spcPct val="100899"/>
              </a:lnSpc>
              <a:spcBef>
                <a:spcPts val="85"/>
              </a:spcBef>
            </a:pPr>
            <a:r>
              <a:rPr sz="2950" b="1" spc="5" dirty="0">
                <a:latin typeface="Calibri"/>
                <a:cs typeface="Calibri"/>
              </a:rPr>
              <a:t>tumor  </a:t>
            </a:r>
            <a:r>
              <a:rPr sz="2950" b="1" dirty="0">
                <a:latin typeface="Calibri"/>
                <a:cs typeface="Calibri"/>
              </a:rPr>
              <a:t>s</a:t>
            </a:r>
            <a:r>
              <a:rPr sz="2950" b="1" spc="10" dirty="0">
                <a:latin typeface="Calibri"/>
                <a:cs typeface="Calibri"/>
              </a:rPr>
              <a:t>a</a:t>
            </a:r>
            <a:r>
              <a:rPr sz="2950" b="1" spc="5" dirty="0">
                <a:latin typeface="Calibri"/>
                <a:cs typeface="Calibri"/>
              </a:rPr>
              <a:t>mple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 marL="12700" marR="5080" indent="1270">
              <a:lnSpc>
                <a:spcPct val="100899"/>
              </a:lnSpc>
              <a:spcBef>
                <a:spcPts val="3065"/>
              </a:spcBef>
            </a:pPr>
            <a:r>
              <a:rPr sz="2950" b="1" dirty="0">
                <a:latin typeface="Calibri"/>
                <a:cs typeface="Calibri"/>
              </a:rPr>
              <a:t>no</a:t>
            </a:r>
            <a:r>
              <a:rPr sz="2950" b="1" spc="10" dirty="0">
                <a:latin typeface="Calibri"/>
                <a:cs typeface="Calibri"/>
              </a:rPr>
              <a:t>r</a:t>
            </a:r>
            <a:r>
              <a:rPr sz="2950" b="1" spc="5" dirty="0">
                <a:latin typeface="Calibri"/>
                <a:cs typeface="Calibri"/>
              </a:rPr>
              <a:t>mal  </a:t>
            </a:r>
            <a:r>
              <a:rPr sz="2950" b="1" dirty="0">
                <a:latin typeface="Calibri"/>
                <a:cs typeface="Calibri"/>
              </a:rPr>
              <a:t>s</a:t>
            </a:r>
            <a:r>
              <a:rPr sz="2950" b="1" spc="10" dirty="0">
                <a:latin typeface="Calibri"/>
                <a:cs typeface="Calibri"/>
              </a:rPr>
              <a:t>a</a:t>
            </a:r>
            <a:r>
              <a:rPr sz="2950" b="1" spc="5" dirty="0">
                <a:latin typeface="Calibri"/>
                <a:cs typeface="Calibri"/>
              </a:rPr>
              <a:t>mple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  <p:sp>
        <p:nvSpPr>
          <p:cNvPr id="24" name="object 24"/>
          <p:cNvSpPr/>
          <p:nvPr/>
        </p:nvSpPr>
        <p:spPr>
          <a:xfrm>
            <a:off x="5562600" y="1291167"/>
            <a:ext cx="173566" cy="1790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49135" y="1321713"/>
            <a:ext cx="0" cy="3238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308"/>
                </a:lnTo>
              </a:path>
            </a:pathLst>
          </a:custGeom>
          <a:ln w="806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9135" y="2134045"/>
            <a:ext cx="0" cy="834390"/>
          </a:xfrm>
          <a:custGeom>
            <a:avLst/>
            <a:gdLst/>
            <a:ahLst/>
            <a:cxnLst/>
            <a:rect l="l" t="t" r="r" b="b"/>
            <a:pathLst>
              <a:path h="834389">
                <a:moveTo>
                  <a:pt x="0" y="0"/>
                </a:moveTo>
                <a:lnTo>
                  <a:pt x="0" y="834264"/>
                </a:lnTo>
              </a:path>
            </a:pathLst>
          </a:custGeom>
          <a:ln w="806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0922" y="1645022"/>
            <a:ext cx="2495550" cy="489584"/>
          </a:xfrm>
          <a:custGeom>
            <a:avLst/>
            <a:gdLst/>
            <a:ahLst/>
            <a:cxnLst/>
            <a:rect l="l" t="t" r="r" b="b"/>
            <a:pathLst>
              <a:path w="2495550" h="489585">
                <a:moveTo>
                  <a:pt x="0" y="0"/>
                </a:moveTo>
                <a:lnTo>
                  <a:pt x="2495518" y="0"/>
                </a:lnTo>
                <a:lnTo>
                  <a:pt x="2495518" y="489023"/>
                </a:lnTo>
                <a:lnTo>
                  <a:pt x="0" y="489023"/>
                </a:lnTo>
                <a:lnTo>
                  <a:pt x="0" y="0"/>
                </a:lnTo>
                <a:close/>
              </a:path>
            </a:pathLst>
          </a:custGeom>
          <a:solidFill>
            <a:srgbClr val="FFFD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10922" y="1645022"/>
            <a:ext cx="2495550" cy="489584"/>
          </a:xfrm>
          <a:custGeom>
            <a:avLst/>
            <a:gdLst/>
            <a:ahLst/>
            <a:cxnLst/>
            <a:rect l="l" t="t" r="r" b="b"/>
            <a:pathLst>
              <a:path w="2495550" h="489585">
                <a:moveTo>
                  <a:pt x="0" y="0"/>
                </a:moveTo>
                <a:lnTo>
                  <a:pt x="2495518" y="0"/>
                </a:lnTo>
                <a:lnTo>
                  <a:pt x="2495518" y="489022"/>
                </a:lnTo>
                <a:lnTo>
                  <a:pt x="0" y="489022"/>
                </a:lnTo>
                <a:lnTo>
                  <a:pt x="0" y="0"/>
                </a:lnTo>
                <a:close/>
              </a:path>
            </a:pathLst>
          </a:custGeom>
          <a:ln w="302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61790" y="1660851"/>
            <a:ext cx="219710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10" dirty="0">
                <a:latin typeface="Calibri"/>
                <a:cs typeface="Calibri"/>
              </a:rPr>
              <a:t>split screen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15" dirty="0">
                <a:latin typeface="Calibri"/>
                <a:cs typeface="Calibri"/>
              </a:rPr>
              <a:t>view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6"/>
    </mc:Choice>
    <mc:Fallback xmlns="">
      <p:transition spd="slow" advTm="1446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603F7-574A-E64B-8F6E-7A14418B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2362464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85DF4-CB1F-2341-BADF-D6586465E7CE}"/>
              </a:ext>
            </a:extLst>
          </p:cNvPr>
          <p:cNvSpPr txBox="1"/>
          <p:nvPr/>
        </p:nvSpPr>
        <p:spPr>
          <a:xfrm>
            <a:off x="762000" y="457200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Reminder: </a:t>
            </a:r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E1B1A2-D9DF-3745-B7EF-939EB11B952C}"/>
              </a:ext>
            </a:extLst>
          </p:cNvPr>
          <p:cNvSpPr/>
          <p:nvPr/>
        </p:nvSpPr>
        <p:spPr>
          <a:xfrm>
            <a:off x="3657600" y="60198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66ADC-CB56-2D43-892A-402EA2C66C47}"/>
              </a:ext>
            </a:extLst>
          </p:cNvPr>
          <p:cNvSpPr txBox="1"/>
          <p:nvPr/>
        </p:nvSpPr>
        <p:spPr>
          <a:xfrm>
            <a:off x="4191000" y="6031468"/>
            <a:ext cx="21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Coverage calculation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DD0AE4D-AB3B-554A-86F3-7738CF477B0E}"/>
              </a:ext>
            </a:extLst>
          </p:cNvPr>
          <p:cNvSpPr/>
          <p:nvPr/>
        </p:nvSpPr>
        <p:spPr>
          <a:xfrm>
            <a:off x="6437065" y="6068639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D68E1-F9DE-664E-85E3-F99881094EA5}"/>
              </a:ext>
            </a:extLst>
          </p:cNvPr>
          <p:cNvSpPr txBox="1"/>
          <p:nvPr/>
        </p:nvSpPr>
        <p:spPr>
          <a:xfrm>
            <a:off x="7018787" y="6083095"/>
            <a:ext cx="165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wig/bigwig files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B49E2D-5AB0-3FFD-A208-397A188A6AA3}"/>
              </a:ext>
            </a:extLst>
          </p:cNvPr>
          <p:cNvGrpSpPr/>
          <p:nvPr/>
        </p:nvGrpSpPr>
        <p:grpSpPr>
          <a:xfrm>
            <a:off x="4419599" y="381000"/>
            <a:ext cx="5194381" cy="3733800"/>
            <a:chOff x="6616045" y="685800"/>
            <a:chExt cx="3254462" cy="2339357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FCD42D9E-3F7B-53B3-3F8F-0E2637BE3CCC}"/>
                </a:ext>
              </a:extLst>
            </p:cNvPr>
            <p:cNvSpPr/>
            <p:nvPr/>
          </p:nvSpPr>
          <p:spPr>
            <a:xfrm>
              <a:off x="6616045" y="998901"/>
              <a:ext cx="3252470" cy="0"/>
            </a:xfrm>
            <a:custGeom>
              <a:avLst/>
              <a:gdLst/>
              <a:ahLst/>
              <a:cxnLst/>
              <a:rect l="l" t="t" r="r" b="b"/>
              <a:pathLst>
                <a:path w="3252470">
                  <a:moveTo>
                    <a:pt x="0" y="0"/>
                  </a:moveTo>
                  <a:lnTo>
                    <a:pt x="3251854" y="0"/>
                  </a:lnTo>
                </a:path>
              </a:pathLst>
            </a:custGeom>
            <a:ln w="3026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CFBDF6-7B49-3A7A-85FA-066286518AEA}"/>
                </a:ext>
              </a:extLst>
            </p:cNvPr>
            <p:cNvGrpSpPr/>
            <p:nvPr/>
          </p:nvGrpSpPr>
          <p:grpSpPr>
            <a:xfrm>
              <a:off x="6618037" y="685800"/>
              <a:ext cx="3252470" cy="2339357"/>
              <a:chOff x="6616045" y="692179"/>
              <a:chExt cx="3252470" cy="2339357"/>
            </a:xfrm>
          </p:grpSpPr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31F1D897-93B4-9AF7-B2D0-E4C1A1DB2313}"/>
                  </a:ext>
                </a:extLst>
              </p:cNvPr>
              <p:cNvSpPr/>
              <p:nvPr/>
            </p:nvSpPr>
            <p:spPr>
              <a:xfrm>
                <a:off x="6616045" y="998901"/>
                <a:ext cx="3252470" cy="2032635"/>
              </a:xfrm>
              <a:custGeom>
                <a:avLst/>
                <a:gdLst/>
                <a:ahLst/>
                <a:cxnLst/>
                <a:rect l="l" t="t" r="r" b="b"/>
                <a:pathLst>
                  <a:path w="3252470" h="2032635">
                    <a:moveTo>
                      <a:pt x="3251854" y="2032409"/>
                    </a:moveTo>
                    <a:lnTo>
                      <a:pt x="0" y="2032409"/>
                    </a:lnTo>
                    <a:lnTo>
                      <a:pt x="0" y="0"/>
                    </a:lnTo>
                  </a:path>
                </a:pathLst>
              </a:custGeom>
              <a:ln w="30260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4809F34-E6DC-7843-3002-813EE852ADCA}"/>
                  </a:ext>
                </a:extLst>
              </p:cNvPr>
              <p:cNvGrpSpPr/>
              <p:nvPr/>
            </p:nvGrpSpPr>
            <p:grpSpPr>
              <a:xfrm>
                <a:off x="6631166" y="692179"/>
                <a:ext cx="3236733" cy="2323998"/>
                <a:chOff x="6631166" y="692179"/>
                <a:chExt cx="3236733" cy="2323998"/>
              </a:xfrm>
            </p:grpSpPr>
            <p:sp>
              <p:nvSpPr>
                <p:cNvPr id="13" name="object 2">
                  <a:extLst>
                    <a:ext uri="{FF2B5EF4-FFF2-40B4-BE49-F238E27FC236}">
                      <a16:creationId xmlns:a16="http://schemas.microsoft.com/office/drawing/2014/main" id="{2A1CD93C-2288-421D-DC55-6717C3022FF2}"/>
                    </a:ext>
                  </a:extLst>
                </p:cNvPr>
                <p:cNvSpPr/>
                <p:nvPr/>
              </p:nvSpPr>
              <p:spPr>
                <a:xfrm>
                  <a:off x="6631166" y="1014035"/>
                  <a:ext cx="3236733" cy="200214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4" name="object 9">
                  <a:extLst>
                    <a:ext uri="{FF2B5EF4-FFF2-40B4-BE49-F238E27FC236}">
                      <a16:creationId xmlns:a16="http://schemas.microsoft.com/office/drawing/2014/main" id="{1016B607-0D3B-BCAF-5A23-CEA248830C77}"/>
                    </a:ext>
                  </a:extLst>
                </p:cNvPr>
                <p:cNvSpPr txBox="1"/>
                <p:nvPr/>
              </p:nvSpPr>
              <p:spPr>
                <a:xfrm>
                  <a:off x="7824926" y="692179"/>
                  <a:ext cx="1144905" cy="28511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700" b="1" i="1" spc="-5" dirty="0">
                      <a:latin typeface="Calibri-BoldItalic"/>
                      <a:cs typeface="Calibri-BoldItalic"/>
                    </a:rPr>
                    <a:t>Epigenomics</a:t>
                  </a:r>
                  <a:endParaRPr sz="1700" dirty="0">
                    <a:latin typeface="Calibri-BoldItalic"/>
                    <a:cs typeface="Calibri-BoldItal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591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038" y="1998352"/>
            <a:ext cx="7336386" cy="486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0725" y="1993307"/>
            <a:ext cx="7414259" cy="4875530"/>
          </a:xfrm>
          <a:custGeom>
            <a:avLst/>
            <a:gdLst/>
            <a:ahLst/>
            <a:cxnLst/>
            <a:rect l="l" t="t" r="r" b="b"/>
            <a:pathLst>
              <a:path w="7414259" h="4875530">
                <a:moveTo>
                  <a:pt x="0" y="0"/>
                </a:moveTo>
                <a:lnTo>
                  <a:pt x="7413740" y="0"/>
                </a:lnTo>
                <a:lnTo>
                  <a:pt x="7413740" y="4875444"/>
                </a:lnTo>
                <a:lnTo>
                  <a:pt x="0" y="4875444"/>
                </a:lnTo>
                <a:lnTo>
                  <a:pt x="0" y="0"/>
                </a:lnTo>
                <a:close/>
              </a:path>
            </a:pathLst>
          </a:custGeom>
          <a:ln w="100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68166" y="2095500"/>
            <a:ext cx="1202266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93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5" h="661035">
                <a:moveTo>
                  <a:pt x="510750" y="0"/>
                </a:moveTo>
                <a:lnTo>
                  <a:pt x="455098" y="1938"/>
                </a:lnTo>
                <a:lnTo>
                  <a:pt x="401182" y="7620"/>
                </a:lnTo>
                <a:lnTo>
                  <a:pt x="349314" y="16843"/>
                </a:lnTo>
                <a:lnTo>
                  <a:pt x="299804" y="29406"/>
                </a:lnTo>
                <a:lnTo>
                  <a:pt x="252965" y="45107"/>
                </a:lnTo>
                <a:lnTo>
                  <a:pt x="209108" y="63745"/>
                </a:lnTo>
                <a:lnTo>
                  <a:pt x="168544" y="85118"/>
                </a:lnTo>
                <a:lnTo>
                  <a:pt x="131586" y="109024"/>
                </a:lnTo>
                <a:lnTo>
                  <a:pt x="98545" y="135263"/>
                </a:lnTo>
                <a:lnTo>
                  <a:pt x="69732" y="163633"/>
                </a:lnTo>
                <a:lnTo>
                  <a:pt x="45459" y="193931"/>
                </a:lnTo>
                <a:lnTo>
                  <a:pt x="11780" y="259509"/>
                </a:lnTo>
                <a:lnTo>
                  <a:pt x="0" y="330385"/>
                </a:lnTo>
                <a:lnTo>
                  <a:pt x="2997" y="366384"/>
                </a:lnTo>
                <a:lnTo>
                  <a:pt x="26038" y="434812"/>
                </a:lnTo>
                <a:lnTo>
                  <a:pt x="69732" y="497136"/>
                </a:lnTo>
                <a:lnTo>
                  <a:pt x="98545" y="525506"/>
                </a:lnTo>
                <a:lnTo>
                  <a:pt x="131586" y="551745"/>
                </a:lnTo>
                <a:lnTo>
                  <a:pt x="168544" y="575652"/>
                </a:lnTo>
                <a:lnTo>
                  <a:pt x="209108" y="597025"/>
                </a:lnTo>
                <a:lnTo>
                  <a:pt x="252965" y="615663"/>
                </a:lnTo>
                <a:lnTo>
                  <a:pt x="299804" y="631364"/>
                </a:lnTo>
                <a:lnTo>
                  <a:pt x="349314" y="643927"/>
                </a:lnTo>
                <a:lnTo>
                  <a:pt x="401182" y="653150"/>
                </a:lnTo>
                <a:lnTo>
                  <a:pt x="455098" y="658832"/>
                </a:lnTo>
                <a:lnTo>
                  <a:pt x="510750" y="660770"/>
                </a:lnTo>
                <a:lnTo>
                  <a:pt x="566402" y="658832"/>
                </a:lnTo>
                <a:lnTo>
                  <a:pt x="620318" y="653150"/>
                </a:lnTo>
                <a:lnTo>
                  <a:pt x="672187" y="643927"/>
                </a:lnTo>
                <a:lnTo>
                  <a:pt x="721697" y="631364"/>
                </a:lnTo>
                <a:lnTo>
                  <a:pt x="768536" y="615663"/>
                </a:lnTo>
                <a:lnTo>
                  <a:pt x="812393" y="597025"/>
                </a:lnTo>
                <a:lnTo>
                  <a:pt x="852956" y="575652"/>
                </a:lnTo>
                <a:lnTo>
                  <a:pt x="889915" y="551745"/>
                </a:lnTo>
                <a:lnTo>
                  <a:pt x="922956" y="525506"/>
                </a:lnTo>
                <a:lnTo>
                  <a:pt x="951769" y="497136"/>
                </a:lnTo>
                <a:lnTo>
                  <a:pt x="976041" y="466838"/>
                </a:lnTo>
                <a:lnTo>
                  <a:pt x="1009721" y="401260"/>
                </a:lnTo>
                <a:lnTo>
                  <a:pt x="1021501" y="330385"/>
                </a:lnTo>
                <a:lnTo>
                  <a:pt x="1018504" y="294386"/>
                </a:lnTo>
                <a:lnTo>
                  <a:pt x="995463" y="225957"/>
                </a:lnTo>
                <a:lnTo>
                  <a:pt x="951769" y="163633"/>
                </a:lnTo>
                <a:lnTo>
                  <a:pt x="922956" y="135263"/>
                </a:lnTo>
                <a:lnTo>
                  <a:pt x="889915" y="109024"/>
                </a:lnTo>
                <a:lnTo>
                  <a:pt x="852956" y="85118"/>
                </a:lnTo>
                <a:lnTo>
                  <a:pt x="812393" y="63745"/>
                </a:lnTo>
                <a:lnTo>
                  <a:pt x="768536" y="45107"/>
                </a:lnTo>
                <a:lnTo>
                  <a:pt x="721697" y="29406"/>
                </a:lnTo>
                <a:lnTo>
                  <a:pt x="672187" y="16843"/>
                </a:lnTo>
                <a:lnTo>
                  <a:pt x="620318" y="7620"/>
                </a:lnTo>
                <a:lnTo>
                  <a:pt x="566402" y="1938"/>
                </a:lnTo>
                <a:lnTo>
                  <a:pt x="510750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93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5" h="661035">
                <a:moveTo>
                  <a:pt x="0" y="330385"/>
                </a:moveTo>
                <a:lnTo>
                  <a:pt x="11780" y="259509"/>
                </a:lnTo>
                <a:lnTo>
                  <a:pt x="45459" y="193931"/>
                </a:lnTo>
                <a:lnTo>
                  <a:pt x="69732" y="163633"/>
                </a:lnTo>
                <a:lnTo>
                  <a:pt x="98545" y="135263"/>
                </a:lnTo>
                <a:lnTo>
                  <a:pt x="131586" y="109025"/>
                </a:lnTo>
                <a:lnTo>
                  <a:pt x="168544" y="85118"/>
                </a:lnTo>
                <a:lnTo>
                  <a:pt x="209108" y="63745"/>
                </a:lnTo>
                <a:lnTo>
                  <a:pt x="252965" y="45107"/>
                </a:lnTo>
                <a:lnTo>
                  <a:pt x="299804" y="29406"/>
                </a:lnTo>
                <a:lnTo>
                  <a:pt x="349314" y="16843"/>
                </a:lnTo>
                <a:lnTo>
                  <a:pt x="401183" y="7620"/>
                </a:lnTo>
                <a:lnTo>
                  <a:pt x="455099" y="1938"/>
                </a:lnTo>
                <a:lnTo>
                  <a:pt x="510751" y="0"/>
                </a:lnTo>
                <a:lnTo>
                  <a:pt x="566403" y="1938"/>
                </a:lnTo>
                <a:lnTo>
                  <a:pt x="620319" y="7620"/>
                </a:lnTo>
                <a:lnTo>
                  <a:pt x="672188" y="16843"/>
                </a:lnTo>
                <a:lnTo>
                  <a:pt x="721697" y="29406"/>
                </a:lnTo>
                <a:lnTo>
                  <a:pt x="768537" y="45107"/>
                </a:lnTo>
                <a:lnTo>
                  <a:pt x="812394" y="63745"/>
                </a:lnTo>
                <a:lnTo>
                  <a:pt x="852957" y="85118"/>
                </a:lnTo>
                <a:lnTo>
                  <a:pt x="889915" y="109025"/>
                </a:lnTo>
                <a:lnTo>
                  <a:pt x="922957" y="135263"/>
                </a:lnTo>
                <a:lnTo>
                  <a:pt x="951769" y="163633"/>
                </a:lnTo>
                <a:lnTo>
                  <a:pt x="976042" y="193931"/>
                </a:lnTo>
                <a:lnTo>
                  <a:pt x="1009722" y="259509"/>
                </a:lnTo>
                <a:lnTo>
                  <a:pt x="1021502" y="330385"/>
                </a:lnTo>
                <a:lnTo>
                  <a:pt x="1018505" y="366384"/>
                </a:lnTo>
                <a:lnTo>
                  <a:pt x="995463" y="434812"/>
                </a:lnTo>
                <a:lnTo>
                  <a:pt x="951769" y="497136"/>
                </a:lnTo>
                <a:lnTo>
                  <a:pt x="922957" y="525506"/>
                </a:lnTo>
                <a:lnTo>
                  <a:pt x="889915" y="551745"/>
                </a:lnTo>
                <a:lnTo>
                  <a:pt x="852957" y="575651"/>
                </a:lnTo>
                <a:lnTo>
                  <a:pt x="812394" y="597024"/>
                </a:lnTo>
                <a:lnTo>
                  <a:pt x="768537" y="615662"/>
                </a:lnTo>
                <a:lnTo>
                  <a:pt x="721697" y="631364"/>
                </a:lnTo>
                <a:lnTo>
                  <a:pt x="672188" y="643926"/>
                </a:lnTo>
                <a:lnTo>
                  <a:pt x="620319" y="653149"/>
                </a:lnTo>
                <a:lnTo>
                  <a:pt x="566403" y="658831"/>
                </a:lnTo>
                <a:lnTo>
                  <a:pt x="510751" y="660770"/>
                </a:lnTo>
                <a:lnTo>
                  <a:pt x="455099" y="658831"/>
                </a:lnTo>
                <a:lnTo>
                  <a:pt x="401183" y="653149"/>
                </a:lnTo>
                <a:lnTo>
                  <a:pt x="349314" y="643926"/>
                </a:lnTo>
                <a:lnTo>
                  <a:pt x="299804" y="631364"/>
                </a:lnTo>
                <a:lnTo>
                  <a:pt x="252965" y="615662"/>
                </a:lnTo>
                <a:lnTo>
                  <a:pt x="209108" y="597024"/>
                </a:lnTo>
                <a:lnTo>
                  <a:pt x="168544" y="575651"/>
                </a:lnTo>
                <a:lnTo>
                  <a:pt x="131586" y="551745"/>
                </a:lnTo>
                <a:lnTo>
                  <a:pt x="98545" y="525506"/>
                </a:lnTo>
                <a:lnTo>
                  <a:pt x="69732" y="497136"/>
                </a:lnTo>
                <a:lnTo>
                  <a:pt x="45459" y="466838"/>
                </a:lnTo>
                <a:lnTo>
                  <a:pt x="11780" y="401260"/>
                </a:lnTo>
                <a:lnTo>
                  <a:pt x="0" y="330385"/>
                </a:lnTo>
                <a:close/>
              </a:path>
            </a:pathLst>
          </a:custGeom>
          <a:ln w="60521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41038" y="2187939"/>
            <a:ext cx="7975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alibri"/>
                <a:cs typeface="Calibri"/>
              </a:rPr>
              <a:t>chr</a:t>
            </a:r>
            <a:r>
              <a:rPr sz="2950" b="1" spc="-70" dirty="0">
                <a:latin typeface="Calibri"/>
                <a:cs typeface="Calibri"/>
              </a:rPr>
              <a:t> </a:t>
            </a:r>
            <a:r>
              <a:rPr sz="2950" b="1" spc="5" dirty="0">
                <a:latin typeface="Calibri"/>
                <a:cs typeface="Calibri"/>
              </a:rPr>
              <a:t>6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06132" y="2095500"/>
            <a:ext cx="1198033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59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4" h="661035">
                <a:moveTo>
                  <a:pt x="510752" y="0"/>
                </a:moveTo>
                <a:lnTo>
                  <a:pt x="455099" y="1938"/>
                </a:lnTo>
                <a:lnTo>
                  <a:pt x="401183" y="7620"/>
                </a:lnTo>
                <a:lnTo>
                  <a:pt x="349314" y="16843"/>
                </a:lnTo>
                <a:lnTo>
                  <a:pt x="299804" y="29406"/>
                </a:lnTo>
                <a:lnTo>
                  <a:pt x="252965" y="45107"/>
                </a:lnTo>
                <a:lnTo>
                  <a:pt x="209108" y="63745"/>
                </a:lnTo>
                <a:lnTo>
                  <a:pt x="168544" y="85118"/>
                </a:lnTo>
                <a:lnTo>
                  <a:pt x="131586" y="109024"/>
                </a:lnTo>
                <a:lnTo>
                  <a:pt x="98545" y="135263"/>
                </a:lnTo>
                <a:lnTo>
                  <a:pt x="69732" y="163633"/>
                </a:lnTo>
                <a:lnTo>
                  <a:pt x="45459" y="193931"/>
                </a:lnTo>
                <a:lnTo>
                  <a:pt x="11780" y="259509"/>
                </a:lnTo>
                <a:lnTo>
                  <a:pt x="0" y="330385"/>
                </a:lnTo>
                <a:lnTo>
                  <a:pt x="2997" y="366384"/>
                </a:lnTo>
                <a:lnTo>
                  <a:pt x="26038" y="434812"/>
                </a:lnTo>
                <a:lnTo>
                  <a:pt x="69732" y="497136"/>
                </a:lnTo>
                <a:lnTo>
                  <a:pt x="98545" y="525506"/>
                </a:lnTo>
                <a:lnTo>
                  <a:pt x="131586" y="551745"/>
                </a:lnTo>
                <a:lnTo>
                  <a:pt x="168544" y="575652"/>
                </a:lnTo>
                <a:lnTo>
                  <a:pt x="209108" y="597025"/>
                </a:lnTo>
                <a:lnTo>
                  <a:pt x="252965" y="615663"/>
                </a:lnTo>
                <a:lnTo>
                  <a:pt x="299804" y="631364"/>
                </a:lnTo>
                <a:lnTo>
                  <a:pt x="349314" y="643927"/>
                </a:lnTo>
                <a:lnTo>
                  <a:pt x="401183" y="653150"/>
                </a:lnTo>
                <a:lnTo>
                  <a:pt x="455099" y="658832"/>
                </a:lnTo>
                <a:lnTo>
                  <a:pt x="510752" y="660770"/>
                </a:lnTo>
                <a:lnTo>
                  <a:pt x="566403" y="658832"/>
                </a:lnTo>
                <a:lnTo>
                  <a:pt x="620320" y="653150"/>
                </a:lnTo>
                <a:lnTo>
                  <a:pt x="672188" y="643927"/>
                </a:lnTo>
                <a:lnTo>
                  <a:pt x="721698" y="631364"/>
                </a:lnTo>
                <a:lnTo>
                  <a:pt x="768537" y="615663"/>
                </a:lnTo>
                <a:lnTo>
                  <a:pt x="812394" y="597025"/>
                </a:lnTo>
                <a:lnTo>
                  <a:pt x="852958" y="575652"/>
                </a:lnTo>
                <a:lnTo>
                  <a:pt x="889916" y="551745"/>
                </a:lnTo>
                <a:lnTo>
                  <a:pt x="922957" y="525506"/>
                </a:lnTo>
                <a:lnTo>
                  <a:pt x="951770" y="497136"/>
                </a:lnTo>
                <a:lnTo>
                  <a:pt x="976043" y="466838"/>
                </a:lnTo>
                <a:lnTo>
                  <a:pt x="1009722" y="401260"/>
                </a:lnTo>
                <a:lnTo>
                  <a:pt x="1021502" y="330385"/>
                </a:lnTo>
                <a:lnTo>
                  <a:pt x="1018505" y="294386"/>
                </a:lnTo>
                <a:lnTo>
                  <a:pt x="995464" y="225957"/>
                </a:lnTo>
                <a:lnTo>
                  <a:pt x="951770" y="163633"/>
                </a:lnTo>
                <a:lnTo>
                  <a:pt x="922957" y="135263"/>
                </a:lnTo>
                <a:lnTo>
                  <a:pt x="889916" y="109024"/>
                </a:lnTo>
                <a:lnTo>
                  <a:pt x="852958" y="85118"/>
                </a:lnTo>
                <a:lnTo>
                  <a:pt x="812394" y="63745"/>
                </a:lnTo>
                <a:lnTo>
                  <a:pt x="768537" y="45107"/>
                </a:lnTo>
                <a:lnTo>
                  <a:pt x="721698" y="29406"/>
                </a:lnTo>
                <a:lnTo>
                  <a:pt x="672188" y="16843"/>
                </a:lnTo>
                <a:lnTo>
                  <a:pt x="620320" y="7620"/>
                </a:lnTo>
                <a:lnTo>
                  <a:pt x="566403" y="1938"/>
                </a:lnTo>
                <a:lnTo>
                  <a:pt x="510752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5973" y="2156754"/>
            <a:ext cx="1021715" cy="661035"/>
          </a:xfrm>
          <a:custGeom>
            <a:avLst/>
            <a:gdLst/>
            <a:ahLst/>
            <a:cxnLst/>
            <a:rect l="l" t="t" r="r" b="b"/>
            <a:pathLst>
              <a:path w="1021714" h="661035">
                <a:moveTo>
                  <a:pt x="0" y="330385"/>
                </a:moveTo>
                <a:lnTo>
                  <a:pt x="11780" y="259509"/>
                </a:lnTo>
                <a:lnTo>
                  <a:pt x="45459" y="193931"/>
                </a:lnTo>
                <a:lnTo>
                  <a:pt x="69732" y="163633"/>
                </a:lnTo>
                <a:lnTo>
                  <a:pt x="98545" y="135263"/>
                </a:lnTo>
                <a:lnTo>
                  <a:pt x="131586" y="109025"/>
                </a:lnTo>
                <a:lnTo>
                  <a:pt x="168544" y="85118"/>
                </a:lnTo>
                <a:lnTo>
                  <a:pt x="209108" y="63745"/>
                </a:lnTo>
                <a:lnTo>
                  <a:pt x="252965" y="45107"/>
                </a:lnTo>
                <a:lnTo>
                  <a:pt x="299804" y="29406"/>
                </a:lnTo>
                <a:lnTo>
                  <a:pt x="349314" y="16843"/>
                </a:lnTo>
                <a:lnTo>
                  <a:pt x="401183" y="7620"/>
                </a:lnTo>
                <a:lnTo>
                  <a:pt x="455099" y="1938"/>
                </a:lnTo>
                <a:lnTo>
                  <a:pt x="510751" y="0"/>
                </a:lnTo>
                <a:lnTo>
                  <a:pt x="566403" y="1938"/>
                </a:lnTo>
                <a:lnTo>
                  <a:pt x="620319" y="7620"/>
                </a:lnTo>
                <a:lnTo>
                  <a:pt x="672188" y="16843"/>
                </a:lnTo>
                <a:lnTo>
                  <a:pt x="721697" y="29406"/>
                </a:lnTo>
                <a:lnTo>
                  <a:pt x="768537" y="45107"/>
                </a:lnTo>
                <a:lnTo>
                  <a:pt x="812394" y="63745"/>
                </a:lnTo>
                <a:lnTo>
                  <a:pt x="852957" y="85118"/>
                </a:lnTo>
                <a:lnTo>
                  <a:pt x="889915" y="109025"/>
                </a:lnTo>
                <a:lnTo>
                  <a:pt x="922957" y="135263"/>
                </a:lnTo>
                <a:lnTo>
                  <a:pt x="951769" y="163633"/>
                </a:lnTo>
                <a:lnTo>
                  <a:pt x="976042" y="193931"/>
                </a:lnTo>
                <a:lnTo>
                  <a:pt x="1009722" y="259509"/>
                </a:lnTo>
                <a:lnTo>
                  <a:pt x="1021502" y="330385"/>
                </a:lnTo>
                <a:lnTo>
                  <a:pt x="1018505" y="366384"/>
                </a:lnTo>
                <a:lnTo>
                  <a:pt x="995463" y="434812"/>
                </a:lnTo>
                <a:lnTo>
                  <a:pt x="951769" y="497136"/>
                </a:lnTo>
                <a:lnTo>
                  <a:pt x="922957" y="525506"/>
                </a:lnTo>
                <a:lnTo>
                  <a:pt x="889915" y="551745"/>
                </a:lnTo>
                <a:lnTo>
                  <a:pt x="852957" y="575651"/>
                </a:lnTo>
                <a:lnTo>
                  <a:pt x="812394" y="597024"/>
                </a:lnTo>
                <a:lnTo>
                  <a:pt x="768537" y="615662"/>
                </a:lnTo>
                <a:lnTo>
                  <a:pt x="721697" y="631364"/>
                </a:lnTo>
                <a:lnTo>
                  <a:pt x="672188" y="643926"/>
                </a:lnTo>
                <a:lnTo>
                  <a:pt x="620319" y="653149"/>
                </a:lnTo>
                <a:lnTo>
                  <a:pt x="566403" y="658831"/>
                </a:lnTo>
                <a:lnTo>
                  <a:pt x="510751" y="660770"/>
                </a:lnTo>
                <a:lnTo>
                  <a:pt x="455099" y="658831"/>
                </a:lnTo>
                <a:lnTo>
                  <a:pt x="401183" y="653149"/>
                </a:lnTo>
                <a:lnTo>
                  <a:pt x="349314" y="643926"/>
                </a:lnTo>
                <a:lnTo>
                  <a:pt x="299804" y="631364"/>
                </a:lnTo>
                <a:lnTo>
                  <a:pt x="252965" y="615662"/>
                </a:lnTo>
                <a:lnTo>
                  <a:pt x="209108" y="597024"/>
                </a:lnTo>
                <a:lnTo>
                  <a:pt x="168544" y="575651"/>
                </a:lnTo>
                <a:lnTo>
                  <a:pt x="131586" y="551745"/>
                </a:lnTo>
                <a:lnTo>
                  <a:pt x="98545" y="525506"/>
                </a:lnTo>
                <a:lnTo>
                  <a:pt x="69732" y="497136"/>
                </a:lnTo>
                <a:lnTo>
                  <a:pt x="45459" y="466838"/>
                </a:lnTo>
                <a:lnTo>
                  <a:pt x="11780" y="401260"/>
                </a:lnTo>
                <a:lnTo>
                  <a:pt x="0" y="330385"/>
                </a:lnTo>
                <a:close/>
              </a:path>
            </a:pathLst>
          </a:custGeom>
          <a:ln w="60521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77638" y="2187939"/>
            <a:ext cx="7975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alibri"/>
                <a:cs typeface="Calibri"/>
              </a:rPr>
              <a:t>chr</a:t>
            </a:r>
            <a:r>
              <a:rPr sz="2950" b="1" spc="-70" dirty="0">
                <a:latin typeface="Calibri"/>
                <a:cs typeface="Calibri"/>
              </a:rPr>
              <a:t> </a:t>
            </a:r>
            <a:r>
              <a:rPr sz="2950" b="1" spc="5" dirty="0">
                <a:latin typeface="Calibri"/>
                <a:cs typeface="Calibri"/>
              </a:rPr>
              <a:t>1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5933" y="3513666"/>
            <a:ext cx="1820332" cy="1130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9433" y="3450166"/>
            <a:ext cx="1706032" cy="1363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7341" y="3544251"/>
            <a:ext cx="1041400" cy="1010919"/>
          </a:xfrm>
          <a:prstGeom prst="rect">
            <a:avLst/>
          </a:prstGeom>
          <a:solidFill>
            <a:srgbClr val="E1605F"/>
          </a:solidFill>
        </p:spPr>
        <p:txBody>
          <a:bodyPr vert="horz" wrap="square" lIns="0" tIns="24130" rIns="0" bIns="0" rtlCol="0">
            <a:spAutoFit/>
          </a:bodyPr>
          <a:lstStyle/>
          <a:p>
            <a:pPr marL="287655" marR="29845" indent="75565">
              <a:lnSpc>
                <a:spcPct val="100899"/>
              </a:lnSpc>
              <a:spcBef>
                <a:spcPts val="190"/>
              </a:spcBef>
            </a:pPr>
            <a:r>
              <a:rPr sz="2950" b="1" spc="10" dirty="0">
                <a:latin typeface="Calibri"/>
                <a:cs typeface="Calibri"/>
              </a:rPr>
              <a:t>t</a:t>
            </a:r>
            <a:r>
              <a:rPr sz="2950" b="1" dirty="0">
                <a:latin typeface="Calibri"/>
                <a:cs typeface="Calibri"/>
              </a:rPr>
              <a:t>um  </a:t>
            </a:r>
            <a:r>
              <a:rPr sz="2950" b="1" spc="5" dirty="0">
                <a:latin typeface="Calibri"/>
                <a:cs typeface="Calibri"/>
              </a:rPr>
              <a:t>sam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8135" y="3588208"/>
            <a:ext cx="483870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3415"/>
              </a:lnSpc>
            </a:pPr>
            <a:r>
              <a:rPr sz="2950" b="1" dirty="0">
                <a:latin typeface="Calibri"/>
                <a:cs typeface="Calibri"/>
              </a:rPr>
              <a:t>or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2950" b="1" dirty="0">
                <a:latin typeface="Calibri"/>
                <a:cs typeface="Calibri"/>
              </a:rPr>
              <a:t>p</a:t>
            </a:r>
            <a:r>
              <a:rPr sz="2950" b="1" spc="5" dirty="0">
                <a:latin typeface="Calibri"/>
                <a:cs typeface="Calibri"/>
              </a:rPr>
              <a:t>le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5933" y="5367866"/>
            <a:ext cx="1820332" cy="11260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9433" y="5304366"/>
            <a:ext cx="1866900" cy="1363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7342" y="5396797"/>
            <a:ext cx="1701164" cy="1010919"/>
          </a:xfrm>
          <a:custGeom>
            <a:avLst/>
            <a:gdLst/>
            <a:ahLst/>
            <a:cxnLst/>
            <a:rect l="l" t="t" r="r" b="b"/>
            <a:pathLst>
              <a:path w="1701164" h="1010920">
                <a:moveTo>
                  <a:pt x="0" y="0"/>
                </a:moveTo>
                <a:lnTo>
                  <a:pt x="1700762" y="0"/>
                </a:lnTo>
                <a:lnTo>
                  <a:pt x="1700762" y="1010646"/>
                </a:lnTo>
                <a:lnTo>
                  <a:pt x="0" y="1010646"/>
                </a:lnTo>
                <a:lnTo>
                  <a:pt x="0" y="0"/>
                </a:lnTo>
                <a:close/>
              </a:path>
            </a:pathLst>
          </a:custGeom>
          <a:solidFill>
            <a:srgbClr val="E160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2521" y="5411632"/>
            <a:ext cx="1152525" cy="9315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0899"/>
              </a:lnSpc>
              <a:spcBef>
                <a:spcPts val="85"/>
              </a:spcBef>
            </a:pPr>
            <a:r>
              <a:rPr sz="2950" b="1" dirty="0">
                <a:latin typeface="Calibri"/>
                <a:cs typeface="Calibri"/>
              </a:rPr>
              <a:t>no</a:t>
            </a:r>
            <a:r>
              <a:rPr sz="2950" b="1" spc="10" dirty="0">
                <a:latin typeface="Calibri"/>
                <a:cs typeface="Calibri"/>
              </a:rPr>
              <a:t>r</a:t>
            </a:r>
            <a:r>
              <a:rPr sz="2950" b="1" spc="5" dirty="0">
                <a:latin typeface="Calibri"/>
                <a:cs typeface="Calibri"/>
              </a:rPr>
              <a:t>mal  </a:t>
            </a:r>
            <a:r>
              <a:rPr sz="2950" b="1" dirty="0">
                <a:latin typeface="Calibri"/>
                <a:cs typeface="Calibri"/>
              </a:rPr>
              <a:t>s</a:t>
            </a:r>
            <a:r>
              <a:rPr sz="2950" b="1" spc="10" dirty="0">
                <a:latin typeface="Calibri"/>
                <a:cs typeface="Calibri"/>
              </a:rPr>
              <a:t>a</a:t>
            </a:r>
            <a:r>
              <a:rPr sz="2950" b="1" spc="5" dirty="0">
                <a:latin typeface="Calibri"/>
                <a:cs typeface="Calibri"/>
              </a:rPr>
              <a:t>mple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77950" y="3339387"/>
            <a:ext cx="1542415" cy="1402080"/>
          </a:xfrm>
          <a:custGeom>
            <a:avLst/>
            <a:gdLst/>
            <a:ahLst/>
            <a:cxnLst/>
            <a:rect l="l" t="t" r="r" b="b"/>
            <a:pathLst>
              <a:path w="1542415" h="1402079">
                <a:moveTo>
                  <a:pt x="0" y="0"/>
                </a:moveTo>
                <a:lnTo>
                  <a:pt x="1542100" y="0"/>
                </a:lnTo>
                <a:lnTo>
                  <a:pt x="1542100" y="1401864"/>
                </a:lnTo>
                <a:lnTo>
                  <a:pt x="0" y="1401864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7950" y="3339387"/>
            <a:ext cx="1542415" cy="1402080"/>
          </a:xfrm>
          <a:custGeom>
            <a:avLst/>
            <a:gdLst/>
            <a:ahLst/>
            <a:cxnLst/>
            <a:rect l="l" t="t" r="r" b="b"/>
            <a:pathLst>
              <a:path w="1542415" h="1402079">
                <a:moveTo>
                  <a:pt x="0" y="0"/>
                </a:moveTo>
                <a:lnTo>
                  <a:pt x="1542100" y="0"/>
                </a:lnTo>
                <a:lnTo>
                  <a:pt x="1542100" y="1401864"/>
                </a:lnTo>
                <a:lnTo>
                  <a:pt x="0" y="1401864"/>
                </a:lnTo>
                <a:lnTo>
                  <a:pt x="0" y="0"/>
                </a:lnTo>
                <a:close/>
              </a:path>
            </a:pathLst>
          </a:custGeom>
          <a:ln w="10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62024" y="3369405"/>
            <a:ext cx="1329055" cy="1321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sz="2100" spc="10" dirty="0">
                <a:latin typeface="Arial"/>
                <a:cs typeface="Arial"/>
              </a:rPr>
              <a:t>Read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color  indicates  mate </a:t>
            </a:r>
            <a:r>
              <a:rPr sz="2100" spc="10" dirty="0">
                <a:latin typeface="Arial"/>
                <a:cs typeface="Arial"/>
              </a:rPr>
              <a:t>is on  </a:t>
            </a:r>
            <a:r>
              <a:rPr sz="2100" spc="5" dirty="0">
                <a:latin typeface="Arial"/>
                <a:cs typeface="Arial"/>
              </a:rPr>
              <a:t>chr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29372" y="5706207"/>
            <a:ext cx="1675764" cy="1402080"/>
          </a:xfrm>
          <a:custGeom>
            <a:avLst/>
            <a:gdLst/>
            <a:ahLst/>
            <a:cxnLst/>
            <a:rect l="l" t="t" r="r" b="b"/>
            <a:pathLst>
              <a:path w="1675765" h="1402079">
                <a:moveTo>
                  <a:pt x="0" y="0"/>
                </a:moveTo>
                <a:lnTo>
                  <a:pt x="1675625" y="0"/>
                </a:lnTo>
                <a:lnTo>
                  <a:pt x="1675625" y="1401864"/>
                </a:lnTo>
                <a:lnTo>
                  <a:pt x="0" y="1401864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29372" y="5706207"/>
            <a:ext cx="1675764" cy="1402080"/>
          </a:xfrm>
          <a:custGeom>
            <a:avLst/>
            <a:gdLst/>
            <a:ahLst/>
            <a:cxnLst/>
            <a:rect l="l" t="t" r="r" b="b"/>
            <a:pathLst>
              <a:path w="1675765" h="1402079">
                <a:moveTo>
                  <a:pt x="0" y="0"/>
                </a:moveTo>
                <a:lnTo>
                  <a:pt x="1675625" y="0"/>
                </a:lnTo>
                <a:lnTo>
                  <a:pt x="1675625" y="1401864"/>
                </a:lnTo>
                <a:lnTo>
                  <a:pt x="0" y="1401864"/>
                </a:lnTo>
                <a:lnTo>
                  <a:pt x="0" y="0"/>
                </a:lnTo>
                <a:close/>
              </a:path>
            </a:pathLst>
          </a:custGeom>
          <a:ln w="100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913446" y="5738295"/>
            <a:ext cx="1389380" cy="1321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sz="2100" spc="15" dirty="0">
                <a:latin typeface="Arial"/>
                <a:cs typeface="Arial"/>
              </a:rPr>
              <a:t>No </a:t>
            </a:r>
            <a:r>
              <a:rPr sz="2100" spc="5" dirty="0">
                <a:latin typeface="Arial"/>
                <a:cs typeface="Arial"/>
              </a:rPr>
              <a:t>similar  evidence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in  </a:t>
            </a:r>
            <a:r>
              <a:rPr sz="2100" spc="5" dirty="0">
                <a:latin typeface="Arial"/>
                <a:cs typeface="Arial"/>
              </a:rPr>
              <a:t>the normal  </a:t>
            </a:r>
            <a:r>
              <a:rPr sz="2100" spc="10" dirty="0">
                <a:latin typeface="Arial"/>
                <a:cs typeface="Arial"/>
              </a:rPr>
              <a:t>sample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78130" y="3283437"/>
            <a:ext cx="1560830" cy="1402080"/>
          </a:xfrm>
          <a:custGeom>
            <a:avLst/>
            <a:gdLst/>
            <a:ahLst/>
            <a:cxnLst/>
            <a:rect l="l" t="t" r="r" b="b"/>
            <a:pathLst>
              <a:path w="1560829" h="1402079">
                <a:moveTo>
                  <a:pt x="0" y="0"/>
                </a:moveTo>
                <a:lnTo>
                  <a:pt x="1560751" y="0"/>
                </a:lnTo>
                <a:lnTo>
                  <a:pt x="1560751" y="1401865"/>
                </a:lnTo>
                <a:lnTo>
                  <a:pt x="0" y="1401865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78130" y="3283437"/>
            <a:ext cx="1560830" cy="1402080"/>
          </a:xfrm>
          <a:prstGeom prst="rect">
            <a:avLst/>
          </a:prstGeom>
          <a:ln w="10085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6520" marR="153035">
              <a:lnSpc>
                <a:spcPct val="101099"/>
              </a:lnSpc>
              <a:spcBef>
                <a:spcPts val="340"/>
              </a:spcBef>
            </a:pPr>
            <a:r>
              <a:rPr sz="2100" spc="10" dirty="0">
                <a:latin typeface="Arial"/>
                <a:cs typeface="Arial"/>
              </a:rPr>
              <a:t>Read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color  indicates  mate </a:t>
            </a:r>
            <a:r>
              <a:rPr sz="2100" spc="10" dirty="0">
                <a:latin typeface="Arial"/>
                <a:cs typeface="Arial"/>
              </a:rPr>
              <a:t>is on  </a:t>
            </a:r>
            <a:r>
              <a:rPr sz="2100" spc="5" dirty="0">
                <a:latin typeface="Arial"/>
                <a:cs typeface="Arial"/>
              </a:rPr>
              <a:t>chr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6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29370" y="2859870"/>
            <a:ext cx="322580" cy="2367280"/>
          </a:xfrm>
          <a:custGeom>
            <a:avLst/>
            <a:gdLst/>
            <a:ahLst/>
            <a:cxnLst/>
            <a:rect l="l" t="t" r="r" b="b"/>
            <a:pathLst>
              <a:path w="322579" h="2367279">
                <a:moveTo>
                  <a:pt x="2" y="0"/>
                </a:moveTo>
                <a:lnTo>
                  <a:pt x="62784" y="2114"/>
                </a:lnTo>
                <a:lnTo>
                  <a:pt x="114052" y="7880"/>
                </a:lnTo>
                <a:lnTo>
                  <a:pt x="148618" y="16432"/>
                </a:lnTo>
                <a:lnTo>
                  <a:pt x="161293" y="26904"/>
                </a:lnTo>
                <a:lnTo>
                  <a:pt x="161291" y="1156648"/>
                </a:lnTo>
                <a:lnTo>
                  <a:pt x="173966" y="1167121"/>
                </a:lnTo>
                <a:lnTo>
                  <a:pt x="208532" y="1175673"/>
                </a:lnTo>
                <a:lnTo>
                  <a:pt x="259800" y="1181439"/>
                </a:lnTo>
                <a:lnTo>
                  <a:pt x="322582" y="1183553"/>
                </a:lnTo>
                <a:lnTo>
                  <a:pt x="259800" y="1185667"/>
                </a:lnTo>
                <a:lnTo>
                  <a:pt x="208532" y="1191433"/>
                </a:lnTo>
                <a:lnTo>
                  <a:pt x="173966" y="1199985"/>
                </a:lnTo>
                <a:lnTo>
                  <a:pt x="161291" y="1210457"/>
                </a:lnTo>
                <a:lnTo>
                  <a:pt x="161291" y="2340202"/>
                </a:lnTo>
                <a:lnTo>
                  <a:pt x="148616" y="2350674"/>
                </a:lnTo>
                <a:lnTo>
                  <a:pt x="114050" y="2359226"/>
                </a:lnTo>
                <a:lnTo>
                  <a:pt x="62781" y="2364992"/>
                </a:lnTo>
                <a:lnTo>
                  <a:pt x="0" y="2367106"/>
                </a:lnTo>
              </a:path>
            </a:pathLst>
          </a:custGeom>
          <a:ln w="604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7143" y="2859869"/>
            <a:ext cx="322580" cy="2367280"/>
          </a:xfrm>
          <a:custGeom>
            <a:avLst/>
            <a:gdLst/>
            <a:ahLst/>
            <a:cxnLst/>
            <a:rect l="l" t="t" r="r" b="b"/>
            <a:pathLst>
              <a:path w="322579" h="2367279">
                <a:moveTo>
                  <a:pt x="322580" y="2367106"/>
                </a:moveTo>
                <a:lnTo>
                  <a:pt x="259798" y="2364992"/>
                </a:lnTo>
                <a:lnTo>
                  <a:pt x="208529" y="2359226"/>
                </a:lnTo>
                <a:lnTo>
                  <a:pt x="173963" y="2350674"/>
                </a:lnTo>
                <a:lnTo>
                  <a:pt x="161288" y="2340202"/>
                </a:lnTo>
                <a:lnTo>
                  <a:pt x="161291" y="1210457"/>
                </a:lnTo>
                <a:lnTo>
                  <a:pt x="148616" y="1199985"/>
                </a:lnTo>
                <a:lnTo>
                  <a:pt x="114050" y="1191433"/>
                </a:lnTo>
                <a:lnTo>
                  <a:pt x="62781" y="1185667"/>
                </a:lnTo>
                <a:lnTo>
                  <a:pt x="0" y="1183552"/>
                </a:lnTo>
                <a:lnTo>
                  <a:pt x="62781" y="1181438"/>
                </a:lnTo>
                <a:lnTo>
                  <a:pt x="114050" y="1175672"/>
                </a:lnTo>
                <a:lnTo>
                  <a:pt x="148616" y="1167121"/>
                </a:lnTo>
                <a:lnTo>
                  <a:pt x="161291" y="1156648"/>
                </a:lnTo>
                <a:lnTo>
                  <a:pt x="161291" y="26904"/>
                </a:lnTo>
                <a:lnTo>
                  <a:pt x="173966" y="16431"/>
                </a:lnTo>
                <a:lnTo>
                  <a:pt x="208532" y="7880"/>
                </a:lnTo>
                <a:lnTo>
                  <a:pt x="259800" y="2114"/>
                </a:lnTo>
                <a:lnTo>
                  <a:pt x="322582" y="0"/>
                </a:lnTo>
              </a:path>
            </a:pathLst>
          </a:custGeom>
          <a:ln w="604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Inter-chromosomal</a:t>
            </a:r>
            <a:r>
              <a:rPr spc="-20" dirty="0"/>
              <a:t> </a:t>
            </a:r>
            <a:r>
              <a:rPr spc="-10" dirty="0"/>
              <a:t>fusion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3"/>
    </mc:Choice>
    <mc:Fallback xmlns="">
      <p:transition spd="slow" advTm="21713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2"/>
    </mc:Choice>
    <mc:Fallback xmlns="">
      <p:transition spd="slow" advTm="10652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1700" y="5405966"/>
            <a:ext cx="1164166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34" name="object 34"/>
          <p:cNvSpPr/>
          <p:nvPr/>
        </p:nvSpPr>
        <p:spPr>
          <a:xfrm>
            <a:off x="2971800" y="4902200"/>
            <a:ext cx="5355167" cy="660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2675" y="5068788"/>
            <a:ext cx="4967605" cy="272415"/>
          </a:xfrm>
          <a:custGeom>
            <a:avLst/>
            <a:gdLst/>
            <a:ahLst/>
            <a:cxnLst/>
            <a:rect l="l" t="t" r="r" b="b"/>
            <a:pathLst>
              <a:path w="4967605" h="272414">
                <a:moveTo>
                  <a:pt x="237597" y="0"/>
                </a:moveTo>
                <a:lnTo>
                  <a:pt x="233701" y="501"/>
                </a:lnTo>
                <a:lnTo>
                  <a:pt x="229839" y="1776"/>
                </a:lnTo>
                <a:lnTo>
                  <a:pt x="0" y="135966"/>
                </a:lnTo>
                <a:lnTo>
                  <a:pt x="226232" y="268051"/>
                </a:lnTo>
                <a:lnTo>
                  <a:pt x="237598" y="271932"/>
                </a:lnTo>
                <a:lnTo>
                  <a:pt x="249167" y="271177"/>
                </a:lnTo>
                <a:lnTo>
                  <a:pt x="259609" y="266135"/>
                </a:lnTo>
                <a:lnTo>
                  <a:pt x="267592" y="257157"/>
                </a:lnTo>
                <a:lnTo>
                  <a:pt x="271471" y="245781"/>
                </a:lnTo>
                <a:lnTo>
                  <a:pt x="270717" y="234202"/>
                </a:lnTo>
                <a:lnTo>
                  <a:pt x="265679" y="223751"/>
                </a:lnTo>
                <a:lnTo>
                  <a:pt x="256708" y="215760"/>
                </a:lnTo>
                <a:lnTo>
                  <a:pt x="171881" y="166235"/>
                </a:lnTo>
                <a:lnTo>
                  <a:pt x="4967505" y="166234"/>
                </a:lnTo>
                <a:lnTo>
                  <a:pt x="4967505" y="105698"/>
                </a:lnTo>
                <a:lnTo>
                  <a:pt x="171881" y="105698"/>
                </a:lnTo>
                <a:lnTo>
                  <a:pt x="256708" y="56172"/>
                </a:lnTo>
                <a:lnTo>
                  <a:pt x="265679" y="48181"/>
                </a:lnTo>
                <a:lnTo>
                  <a:pt x="270717" y="37730"/>
                </a:lnTo>
                <a:lnTo>
                  <a:pt x="271471" y="26151"/>
                </a:lnTo>
                <a:lnTo>
                  <a:pt x="267592" y="14776"/>
                </a:lnTo>
                <a:lnTo>
                  <a:pt x="261887" y="7687"/>
                </a:lnTo>
                <a:lnTo>
                  <a:pt x="254611" y="2762"/>
                </a:lnTo>
                <a:lnTo>
                  <a:pt x="246328" y="151"/>
                </a:lnTo>
                <a:lnTo>
                  <a:pt x="237597" y="0"/>
                </a:lnTo>
                <a:close/>
              </a:path>
              <a:path w="4967605" h="272414">
                <a:moveTo>
                  <a:pt x="4967505" y="105697"/>
                </a:moveTo>
                <a:lnTo>
                  <a:pt x="171881" y="105698"/>
                </a:lnTo>
                <a:lnTo>
                  <a:pt x="4967505" y="105698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38500" y="2247900"/>
            <a:ext cx="5389032" cy="660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9922" y="2413157"/>
            <a:ext cx="4999990" cy="272415"/>
          </a:xfrm>
          <a:custGeom>
            <a:avLst/>
            <a:gdLst/>
            <a:ahLst/>
            <a:cxnLst/>
            <a:rect l="l" t="t" r="r" b="b"/>
            <a:pathLst>
              <a:path w="4999990" h="272414">
                <a:moveTo>
                  <a:pt x="83" y="99058"/>
                </a:moveTo>
                <a:lnTo>
                  <a:pt x="0" y="159594"/>
                </a:lnTo>
                <a:lnTo>
                  <a:pt x="4828047" y="166325"/>
                </a:lnTo>
                <a:lnTo>
                  <a:pt x="4743151" y="215732"/>
                </a:lnTo>
                <a:lnTo>
                  <a:pt x="4734169" y="223711"/>
                </a:lnTo>
                <a:lnTo>
                  <a:pt x="4729117" y="234155"/>
                </a:lnTo>
                <a:lnTo>
                  <a:pt x="4728346" y="245733"/>
                </a:lnTo>
                <a:lnTo>
                  <a:pt x="4732209" y="257114"/>
                </a:lnTo>
                <a:lnTo>
                  <a:pt x="4740180" y="266103"/>
                </a:lnTo>
                <a:lnTo>
                  <a:pt x="4750615" y="271160"/>
                </a:lnTo>
                <a:lnTo>
                  <a:pt x="4762183" y="271931"/>
                </a:lnTo>
                <a:lnTo>
                  <a:pt x="4773554" y="268065"/>
                </a:lnTo>
                <a:lnTo>
                  <a:pt x="4999969" y="136296"/>
                </a:lnTo>
                <a:lnTo>
                  <a:pt x="4947882" y="105788"/>
                </a:lnTo>
                <a:lnTo>
                  <a:pt x="4828131" y="105788"/>
                </a:lnTo>
                <a:lnTo>
                  <a:pt x="83" y="99058"/>
                </a:lnTo>
                <a:close/>
              </a:path>
              <a:path w="4999990" h="272414">
                <a:moveTo>
                  <a:pt x="4762562" y="0"/>
                </a:moveTo>
                <a:lnTo>
                  <a:pt x="4728651" y="26103"/>
                </a:lnTo>
                <a:lnTo>
                  <a:pt x="4729390" y="37683"/>
                </a:lnTo>
                <a:lnTo>
                  <a:pt x="4734413" y="48141"/>
                </a:lnTo>
                <a:lnTo>
                  <a:pt x="4743372" y="56145"/>
                </a:lnTo>
                <a:lnTo>
                  <a:pt x="4828131" y="105788"/>
                </a:lnTo>
                <a:lnTo>
                  <a:pt x="4947882" y="105788"/>
                </a:lnTo>
                <a:lnTo>
                  <a:pt x="4770318" y="1786"/>
                </a:lnTo>
                <a:lnTo>
                  <a:pt x="4766457" y="506"/>
                </a:lnTo>
                <a:lnTo>
                  <a:pt x="4762562" y="0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"/>
    </mc:Choice>
    <mc:Fallback xmlns="">
      <p:transition spd="slow" advTm="2167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51100" y="2959100"/>
            <a:ext cx="605366" cy="259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3315" y="3235095"/>
            <a:ext cx="241935" cy="2232025"/>
          </a:xfrm>
          <a:custGeom>
            <a:avLst/>
            <a:gdLst/>
            <a:ahLst/>
            <a:cxnLst/>
            <a:rect l="l" t="t" r="r" b="b"/>
            <a:pathLst>
              <a:path w="241935" h="2232025">
                <a:moveTo>
                  <a:pt x="161289" y="242145"/>
                </a:moveTo>
                <a:lnTo>
                  <a:pt x="80644" y="242145"/>
                </a:lnTo>
                <a:lnTo>
                  <a:pt x="80643" y="2231594"/>
                </a:lnTo>
                <a:lnTo>
                  <a:pt x="161288" y="2231594"/>
                </a:lnTo>
                <a:lnTo>
                  <a:pt x="161289" y="242145"/>
                </a:lnTo>
                <a:close/>
              </a:path>
              <a:path w="241935" h="2232025">
                <a:moveTo>
                  <a:pt x="120967" y="0"/>
                </a:moveTo>
                <a:lnTo>
                  <a:pt x="0" y="242145"/>
                </a:lnTo>
                <a:lnTo>
                  <a:pt x="241935" y="242145"/>
                </a:lnTo>
                <a:lnTo>
                  <a:pt x="120967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71700" y="5405966"/>
            <a:ext cx="1164166" cy="71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38" name="object 38"/>
          <p:cNvSpPr/>
          <p:nvPr/>
        </p:nvSpPr>
        <p:spPr>
          <a:xfrm>
            <a:off x="2971800" y="4902200"/>
            <a:ext cx="5355167" cy="660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72675" y="5068788"/>
            <a:ext cx="4967605" cy="272415"/>
          </a:xfrm>
          <a:custGeom>
            <a:avLst/>
            <a:gdLst/>
            <a:ahLst/>
            <a:cxnLst/>
            <a:rect l="l" t="t" r="r" b="b"/>
            <a:pathLst>
              <a:path w="4967605" h="272414">
                <a:moveTo>
                  <a:pt x="237597" y="0"/>
                </a:moveTo>
                <a:lnTo>
                  <a:pt x="233701" y="501"/>
                </a:lnTo>
                <a:lnTo>
                  <a:pt x="229839" y="1776"/>
                </a:lnTo>
                <a:lnTo>
                  <a:pt x="0" y="135966"/>
                </a:lnTo>
                <a:lnTo>
                  <a:pt x="226232" y="268051"/>
                </a:lnTo>
                <a:lnTo>
                  <a:pt x="237598" y="271932"/>
                </a:lnTo>
                <a:lnTo>
                  <a:pt x="249167" y="271177"/>
                </a:lnTo>
                <a:lnTo>
                  <a:pt x="259609" y="266135"/>
                </a:lnTo>
                <a:lnTo>
                  <a:pt x="267592" y="257157"/>
                </a:lnTo>
                <a:lnTo>
                  <a:pt x="271471" y="245781"/>
                </a:lnTo>
                <a:lnTo>
                  <a:pt x="270717" y="234202"/>
                </a:lnTo>
                <a:lnTo>
                  <a:pt x="265679" y="223751"/>
                </a:lnTo>
                <a:lnTo>
                  <a:pt x="256708" y="215760"/>
                </a:lnTo>
                <a:lnTo>
                  <a:pt x="171881" y="166235"/>
                </a:lnTo>
                <a:lnTo>
                  <a:pt x="4967505" y="166234"/>
                </a:lnTo>
                <a:lnTo>
                  <a:pt x="4967505" y="105698"/>
                </a:lnTo>
                <a:lnTo>
                  <a:pt x="171881" y="105698"/>
                </a:lnTo>
                <a:lnTo>
                  <a:pt x="256708" y="56172"/>
                </a:lnTo>
                <a:lnTo>
                  <a:pt x="265679" y="48181"/>
                </a:lnTo>
                <a:lnTo>
                  <a:pt x="270717" y="37730"/>
                </a:lnTo>
                <a:lnTo>
                  <a:pt x="271471" y="26151"/>
                </a:lnTo>
                <a:lnTo>
                  <a:pt x="267592" y="14776"/>
                </a:lnTo>
                <a:lnTo>
                  <a:pt x="261887" y="7687"/>
                </a:lnTo>
                <a:lnTo>
                  <a:pt x="254611" y="2762"/>
                </a:lnTo>
                <a:lnTo>
                  <a:pt x="246328" y="151"/>
                </a:lnTo>
                <a:lnTo>
                  <a:pt x="237597" y="0"/>
                </a:lnTo>
                <a:close/>
              </a:path>
              <a:path w="4967605" h="272414">
                <a:moveTo>
                  <a:pt x="4967505" y="105697"/>
                </a:moveTo>
                <a:lnTo>
                  <a:pt x="171881" y="105698"/>
                </a:lnTo>
                <a:lnTo>
                  <a:pt x="4967505" y="105698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38500" y="2247900"/>
            <a:ext cx="5389032" cy="660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9922" y="2413157"/>
            <a:ext cx="4999990" cy="272415"/>
          </a:xfrm>
          <a:custGeom>
            <a:avLst/>
            <a:gdLst/>
            <a:ahLst/>
            <a:cxnLst/>
            <a:rect l="l" t="t" r="r" b="b"/>
            <a:pathLst>
              <a:path w="4999990" h="272414">
                <a:moveTo>
                  <a:pt x="83" y="99058"/>
                </a:moveTo>
                <a:lnTo>
                  <a:pt x="0" y="159594"/>
                </a:lnTo>
                <a:lnTo>
                  <a:pt x="4828047" y="166325"/>
                </a:lnTo>
                <a:lnTo>
                  <a:pt x="4743151" y="215732"/>
                </a:lnTo>
                <a:lnTo>
                  <a:pt x="4734169" y="223711"/>
                </a:lnTo>
                <a:lnTo>
                  <a:pt x="4729117" y="234155"/>
                </a:lnTo>
                <a:lnTo>
                  <a:pt x="4728346" y="245733"/>
                </a:lnTo>
                <a:lnTo>
                  <a:pt x="4732209" y="257114"/>
                </a:lnTo>
                <a:lnTo>
                  <a:pt x="4740180" y="266103"/>
                </a:lnTo>
                <a:lnTo>
                  <a:pt x="4750615" y="271160"/>
                </a:lnTo>
                <a:lnTo>
                  <a:pt x="4762183" y="271931"/>
                </a:lnTo>
                <a:lnTo>
                  <a:pt x="4773554" y="268065"/>
                </a:lnTo>
                <a:lnTo>
                  <a:pt x="4999969" y="136296"/>
                </a:lnTo>
                <a:lnTo>
                  <a:pt x="4947882" y="105788"/>
                </a:lnTo>
                <a:lnTo>
                  <a:pt x="4828131" y="105788"/>
                </a:lnTo>
                <a:lnTo>
                  <a:pt x="83" y="99058"/>
                </a:lnTo>
                <a:close/>
              </a:path>
              <a:path w="4999990" h="272414">
                <a:moveTo>
                  <a:pt x="4762562" y="0"/>
                </a:moveTo>
                <a:lnTo>
                  <a:pt x="4728651" y="26103"/>
                </a:lnTo>
                <a:lnTo>
                  <a:pt x="4729390" y="37683"/>
                </a:lnTo>
                <a:lnTo>
                  <a:pt x="4734413" y="48141"/>
                </a:lnTo>
                <a:lnTo>
                  <a:pt x="4743372" y="56145"/>
                </a:lnTo>
                <a:lnTo>
                  <a:pt x="4828131" y="105788"/>
                </a:lnTo>
                <a:lnTo>
                  <a:pt x="4947882" y="105788"/>
                </a:lnTo>
                <a:lnTo>
                  <a:pt x="4770318" y="1786"/>
                </a:lnTo>
                <a:lnTo>
                  <a:pt x="4766457" y="506"/>
                </a:lnTo>
                <a:lnTo>
                  <a:pt x="4762562" y="0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"/>
    </mc:Choice>
    <mc:Fallback xmlns="">
      <p:transition spd="slow" advTm="1269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6233" y="5405966"/>
            <a:ext cx="1164166" cy="71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1" y="515097"/>
                </a:lnTo>
                <a:lnTo>
                  <a:pt x="723420" y="501810"/>
                </a:lnTo>
                <a:lnTo>
                  <a:pt x="773227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0" y="233086"/>
                </a:lnTo>
                <a:lnTo>
                  <a:pt x="951051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7" y="47751"/>
                </a:lnTo>
                <a:lnTo>
                  <a:pt x="723420" y="31226"/>
                </a:lnTo>
                <a:lnTo>
                  <a:pt x="669941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51100" y="2959100"/>
            <a:ext cx="605366" cy="2595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3315" y="3235095"/>
            <a:ext cx="241935" cy="2232025"/>
          </a:xfrm>
          <a:custGeom>
            <a:avLst/>
            <a:gdLst/>
            <a:ahLst/>
            <a:cxnLst/>
            <a:rect l="l" t="t" r="r" b="b"/>
            <a:pathLst>
              <a:path w="241935" h="2232025">
                <a:moveTo>
                  <a:pt x="161289" y="242145"/>
                </a:moveTo>
                <a:lnTo>
                  <a:pt x="80644" y="242145"/>
                </a:lnTo>
                <a:lnTo>
                  <a:pt x="80643" y="2231594"/>
                </a:lnTo>
                <a:lnTo>
                  <a:pt x="161288" y="2231594"/>
                </a:lnTo>
                <a:lnTo>
                  <a:pt x="161289" y="242145"/>
                </a:lnTo>
                <a:close/>
              </a:path>
              <a:path w="241935" h="2232025">
                <a:moveTo>
                  <a:pt x="120967" y="0"/>
                </a:moveTo>
                <a:lnTo>
                  <a:pt x="0" y="242145"/>
                </a:lnTo>
                <a:lnTo>
                  <a:pt x="241935" y="242145"/>
                </a:lnTo>
                <a:lnTo>
                  <a:pt x="120967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71700" y="5405966"/>
            <a:ext cx="1164166" cy="7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41" name="object 41"/>
          <p:cNvSpPr/>
          <p:nvPr/>
        </p:nvSpPr>
        <p:spPr>
          <a:xfrm>
            <a:off x="2971800" y="4902200"/>
            <a:ext cx="5355167" cy="660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2675" y="5068788"/>
            <a:ext cx="4967605" cy="272415"/>
          </a:xfrm>
          <a:custGeom>
            <a:avLst/>
            <a:gdLst/>
            <a:ahLst/>
            <a:cxnLst/>
            <a:rect l="l" t="t" r="r" b="b"/>
            <a:pathLst>
              <a:path w="4967605" h="272414">
                <a:moveTo>
                  <a:pt x="237597" y="0"/>
                </a:moveTo>
                <a:lnTo>
                  <a:pt x="233701" y="501"/>
                </a:lnTo>
                <a:lnTo>
                  <a:pt x="229839" y="1776"/>
                </a:lnTo>
                <a:lnTo>
                  <a:pt x="0" y="135966"/>
                </a:lnTo>
                <a:lnTo>
                  <a:pt x="226232" y="268051"/>
                </a:lnTo>
                <a:lnTo>
                  <a:pt x="237598" y="271932"/>
                </a:lnTo>
                <a:lnTo>
                  <a:pt x="249167" y="271177"/>
                </a:lnTo>
                <a:lnTo>
                  <a:pt x="259609" y="266135"/>
                </a:lnTo>
                <a:lnTo>
                  <a:pt x="267592" y="257157"/>
                </a:lnTo>
                <a:lnTo>
                  <a:pt x="271471" y="245781"/>
                </a:lnTo>
                <a:lnTo>
                  <a:pt x="270717" y="234202"/>
                </a:lnTo>
                <a:lnTo>
                  <a:pt x="265679" y="223751"/>
                </a:lnTo>
                <a:lnTo>
                  <a:pt x="256708" y="215760"/>
                </a:lnTo>
                <a:lnTo>
                  <a:pt x="171881" y="166235"/>
                </a:lnTo>
                <a:lnTo>
                  <a:pt x="4967505" y="166234"/>
                </a:lnTo>
                <a:lnTo>
                  <a:pt x="4967505" y="105698"/>
                </a:lnTo>
                <a:lnTo>
                  <a:pt x="171881" y="105698"/>
                </a:lnTo>
                <a:lnTo>
                  <a:pt x="256708" y="56172"/>
                </a:lnTo>
                <a:lnTo>
                  <a:pt x="265679" y="48181"/>
                </a:lnTo>
                <a:lnTo>
                  <a:pt x="270717" y="37730"/>
                </a:lnTo>
                <a:lnTo>
                  <a:pt x="271471" y="26151"/>
                </a:lnTo>
                <a:lnTo>
                  <a:pt x="267592" y="14776"/>
                </a:lnTo>
                <a:lnTo>
                  <a:pt x="261887" y="7687"/>
                </a:lnTo>
                <a:lnTo>
                  <a:pt x="254611" y="2762"/>
                </a:lnTo>
                <a:lnTo>
                  <a:pt x="246328" y="151"/>
                </a:lnTo>
                <a:lnTo>
                  <a:pt x="237597" y="0"/>
                </a:lnTo>
                <a:close/>
              </a:path>
              <a:path w="4967605" h="272414">
                <a:moveTo>
                  <a:pt x="4967505" y="105697"/>
                </a:moveTo>
                <a:lnTo>
                  <a:pt x="171881" y="105698"/>
                </a:lnTo>
                <a:lnTo>
                  <a:pt x="4967505" y="105698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38500" y="2247900"/>
            <a:ext cx="5389032" cy="660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9922" y="2413157"/>
            <a:ext cx="4999990" cy="272415"/>
          </a:xfrm>
          <a:custGeom>
            <a:avLst/>
            <a:gdLst/>
            <a:ahLst/>
            <a:cxnLst/>
            <a:rect l="l" t="t" r="r" b="b"/>
            <a:pathLst>
              <a:path w="4999990" h="272414">
                <a:moveTo>
                  <a:pt x="83" y="99058"/>
                </a:moveTo>
                <a:lnTo>
                  <a:pt x="0" y="159594"/>
                </a:lnTo>
                <a:lnTo>
                  <a:pt x="4828047" y="166325"/>
                </a:lnTo>
                <a:lnTo>
                  <a:pt x="4743151" y="215732"/>
                </a:lnTo>
                <a:lnTo>
                  <a:pt x="4734169" y="223711"/>
                </a:lnTo>
                <a:lnTo>
                  <a:pt x="4729117" y="234155"/>
                </a:lnTo>
                <a:lnTo>
                  <a:pt x="4728346" y="245733"/>
                </a:lnTo>
                <a:lnTo>
                  <a:pt x="4732209" y="257114"/>
                </a:lnTo>
                <a:lnTo>
                  <a:pt x="4740180" y="266103"/>
                </a:lnTo>
                <a:lnTo>
                  <a:pt x="4750615" y="271160"/>
                </a:lnTo>
                <a:lnTo>
                  <a:pt x="4762183" y="271931"/>
                </a:lnTo>
                <a:lnTo>
                  <a:pt x="4773554" y="268065"/>
                </a:lnTo>
                <a:lnTo>
                  <a:pt x="4999969" y="136296"/>
                </a:lnTo>
                <a:lnTo>
                  <a:pt x="4947882" y="105788"/>
                </a:lnTo>
                <a:lnTo>
                  <a:pt x="4828131" y="105788"/>
                </a:lnTo>
                <a:lnTo>
                  <a:pt x="83" y="99058"/>
                </a:lnTo>
                <a:close/>
              </a:path>
              <a:path w="4999990" h="272414">
                <a:moveTo>
                  <a:pt x="4762562" y="0"/>
                </a:moveTo>
                <a:lnTo>
                  <a:pt x="4728651" y="26103"/>
                </a:lnTo>
                <a:lnTo>
                  <a:pt x="4729390" y="37683"/>
                </a:lnTo>
                <a:lnTo>
                  <a:pt x="4734413" y="48141"/>
                </a:lnTo>
                <a:lnTo>
                  <a:pt x="4743372" y="56145"/>
                </a:lnTo>
                <a:lnTo>
                  <a:pt x="4828131" y="105788"/>
                </a:lnTo>
                <a:lnTo>
                  <a:pt x="4947882" y="105788"/>
                </a:lnTo>
                <a:lnTo>
                  <a:pt x="4770318" y="1786"/>
                </a:lnTo>
                <a:lnTo>
                  <a:pt x="4766457" y="506"/>
                </a:lnTo>
                <a:lnTo>
                  <a:pt x="4762562" y="0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"/>
    </mc:Choice>
    <mc:Fallback xmlns="">
      <p:transition spd="slow" advTm="1059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4466" y="2688166"/>
            <a:ext cx="1062566" cy="592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30" y="28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40" h="242569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1100" y="2959100"/>
            <a:ext cx="605366" cy="2595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3315" y="3235095"/>
            <a:ext cx="241935" cy="2232025"/>
          </a:xfrm>
          <a:custGeom>
            <a:avLst/>
            <a:gdLst/>
            <a:ahLst/>
            <a:cxnLst/>
            <a:rect l="l" t="t" r="r" b="b"/>
            <a:pathLst>
              <a:path w="241935" h="2232025">
                <a:moveTo>
                  <a:pt x="161289" y="242145"/>
                </a:moveTo>
                <a:lnTo>
                  <a:pt x="80644" y="242145"/>
                </a:lnTo>
                <a:lnTo>
                  <a:pt x="80643" y="2231594"/>
                </a:lnTo>
                <a:lnTo>
                  <a:pt x="161288" y="2231594"/>
                </a:lnTo>
                <a:lnTo>
                  <a:pt x="161289" y="242145"/>
                </a:lnTo>
                <a:close/>
              </a:path>
              <a:path w="241935" h="2232025">
                <a:moveTo>
                  <a:pt x="120967" y="0"/>
                </a:moveTo>
                <a:lnTo>
                  <a:pt x="0" y="242145"/>
                </a:lnTo>
                <a:lnTo>
                  <a:pt x="241935" y="242145"/>
                </a:lnTo>
                <a:lnTo>
                  <a:pt x="120967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1700" y="5405966"/>
            <a:ext cx="1164166" cy="7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96266" y="2959100"/>
            <a:ext cx="4140200" cy="2764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8206" y="3235125"/>
            <a:ext cx="3776345" cy="2402205"/>
          </a:xfrm>
          <a:custGeom>
            <a:avLst/>
            <a:gdLst/>
            <a:ahLst/>
            <a:cxnLst/>
            <a:rect l="l" t="t" r="r" b="b"/>
            <a:pathLst>
              <a:path w="3776345" h="2402204">
                <a:moveTo>
                  <a:pt x="3776068" y="0"/>
                </a:moveTo>
                <a:lnTo>
                  <a:pt x="3506889" y="26643"/>
                </a:lnTo>
                <a:lnTo>
                  <a:pt x="3549878" y="94933"/>
                </a:lnTo>
                <a:lnTo>
                  <a:pt x="0" y="2333480"/>
                </a:lnTo>
                <a:lnTo>
                  <a:pt x="42989" y="2401770"/>
                </a:lnTo>
                <a:lnTo>
                  <a:pt x="3592866" y="163225"/>
                </a:lnTo>
                <a:lnTo>
                  <a:pt x="3677215" y="163225"/>
                </a:lnTo>
                <a:lnTo>
                  <a:pt x="3776068" y="0"/>
                </a:lnTo>
                <a:close/>
              </a:path>
              <a:path w="3776345" h="2402204">
                <a:moveTo>
                  <a:pt x="3677215" y="163225"/>
                </a:moveTo>
                <a:lnTo>
                  <a:pt x="3592866" y="163225"/>
                </a:lnTo>
                <a:lnTo>
                  <a:pt x="3635856" y="231517"/>
                </a:lnTo>
                <a:lnTo>
                  <a:pt x="3677215" y="163225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06233" y="5405966"/>
            <a:ext cx="1164166" cy="711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1" y="515097"/>
                </a:lnTo>
                <a:lnTo>
                  <a:pt x="723420" y="501810"/>
                </a:lnTo>
                <a:lnTo>
                  <a:pt x="773227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0" y="233086"/>
                </a:lnTo>
                <a:lnTo>
                  <a:pt x="951051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7" y="47751"/>
                </a:lnTo>
                <a:lnTo>
                  <a:pt x="723420" y="31226"/>
                </a:lnTo>
                <a:lnTo>
                  <a:pt x="669941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45" name="object 45"/>
          <p:cNvSpPr/>
          <p:nvPr/>
        </p:nvSpPr>
        <p:spPr>
          <a:xfrm>
            <a:off x="2971800" y="4902200"/>
            <a:ext cx="5355167" cy="660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2675" y="5068788"/>
            <a:ext cx="4967605" cy="272415"/>
          </a:xfrm>
          <a:custGeom>
            <a:avLst/>
            <a:gdLst/>
            <a:ahLst/>
            <a:cxnLst/>
            <a:rect l="l" t="t" r="r" b="b"/>
            <a:pathLst>
              <a:path w="4967605" h="272414">
                <a:moveTo>
                  <a:pt x="237597" y="0"/>
                </a:moveTo>
                <a:lnTo>
                  <a:pt x="233701" y="501"/>
                </a:lnTo>
                <a:lnTo>
                  <a:pt x="229839" y="1776"/>
                </a:lnTo>
                <a:lnTo>
                  <a:pt x="0" y="135966"/>
                </a:lnTo>
                <a:lnTo>
                  <a:pt x="226232" y="268051"/>
                </a:lnTo>
                <a:lnTo>
                  <a:pt x="237598" y="271932"/>
                </a:lnTo>
                <a:lnTo>
                  <a:pt x="249167" y="271177"/>
                </a:lnTo>
                <a:lnTo>
                  <a:pt x="259609" y="266135"/>
                </a:lnTo>
                <a:lnTo>
                  <a:pt x="267592" y="257157"/>
                </a:lnTo>
                <a:lnTo>
                  <a:pt x="271471" y="245781"/>
                </a:lnTo>
                <a:lnTo>
                  <a:pt x="270717" y="234202"/>
                </a:lnTo>
                <a:lnTo>
                  <a:pt x="265679" y="223751"/>
                </a:lnTo>
                <a:lnTo>
                  <a:pt x="256708" y="215760"/>
                </a:lnTo>
                <a:lnTo>
                  <a:pt x="171881" y="166235"/>
                </a:lnTo>
                <a:lnTo>
                  <a:pt x="4967505" y="166234"/>
                </a:lnTo>
                <a:lnTo>
                  <a:pt x="4967505" y="105698"/>
                </a:lnTo>
                <a:lnTo>
                  <a:pt x="171881" y="105698"/>
                </a:lnTo>
                <a:lnTo>
                  <a:pt x="256708" y="56172"/>
                </a:lnTo>
                <a:lnTo>
                  <a:pt x="265679" y="48181"/>
                </a:lnTo>
                <a:lnTo>
                  <a:pt x="270717" y="37730"/>
                </a:lnTo>
                <a:lnTo>
                  <a:pt x="271471" y="26151"/>
                </a:lnTo>
                <a:lnTo>
                  <a:pt x="267592" y="14776"/>
                </a:lnTo>
                <a:lnTo>
                  <a:pt x="261887" y="7687"/>
                </a:lnTo>
                <a:lnTo>
                  <a:pt x="254611" y="2762"/>
                </a:lnTo>
                <a:lnTo>
                  <a:pt x="246328" y="151"/>
                </a:lnTo>
                <a:lnTo>
                  <a:pt x="237597" y="0"/>
                </a:lnTo>
                <a:close/>
              </a:path>
              <a:path w="4967605" h="272414">
                <a:moveTo>
                  <a:pt x="4967505" y="105697"/>
                </a:moveTo>
                <a:lnTo>
                  <a:pt x="171881" y="105698"/>
                </a:lnTo>
                <a:lnTo>
                  <a:pt x="4967505" y="105698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38500" y="2247900"/>
            <a:ext cx="5389032" cy="660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69922" y="2413157"/>
            <a:ext cx="4999990" cy="272415"/>
          </a:xfrm>
          <a:custGeom>
            <a:avLst/>
            <a:gdLst/>
            <a:ahLst/>
            <a:cxnLst/>
            <a:rect l="l" t="t" r="r" b="b"/>
            <a:pathLst>
              <a:path w="4999990" h="272414">
                <a:moveTo>
                  <a:pt x="83" y="99058"/>
                </a:moveTo>
                <a:lnTo>
                  <a:pt x="0" y="159594"/>
                </a:lnTo>
                <a:lnTo>
                  <a:pt x="4828047" y="166325"/>
                </a:lnTo>
                <a:lnTo>
                  <a:pt x="4743151" y="215732"/>
                </a:lnTo>
                <a:lnTo>
                  <a:pt x="4734169" y="223711"/>
                </a:lnTo>
                <a:lnTo>
                  <a:pt x="4729117" y="234155"/>
                </a:lnTo>
                <a:lnTo>
                  <a:pt x="4728346" y="245733"/>
                </a:lnTo>
                <a:lnTo>
                  <a:pt x="4732209" y="257114"/>
                </a:lnTo>
                <a:lnTo>
                  <a:pt x="4740180" y="266103"/>
                </a:lnTo>
                <a:lnTo>
                  <a:pt x="4750615" y="271160"/>
                </a:lnTo>
                <a:lnTo>
                  <a:pt x="4762183" y="271931"/>
                </a:lnTo>
                <a:lnTo>
                  <a:pt x="4773554" y="268065"/>
                </a:lnTo>
                <a:lnTo>
                  <a:pt x="4999969" y="136296"/>
                </a:lnTo>
                <a:lnTo>
                  <a:pt x="4947882" y="105788"/>
                </a:lnTo>
                <a:lnTo>
                  <a:pt x="4828131" y="105788"/>
                </a:lnTo>
                <a:lnTo>
                  <a:pt x="83" y="99058"/>
                </a:lnTo>
                <a:close/>
              </a:path>
              <a:path w="4999990" h="272414">
                <a:moveTo>
                  <a:pt x="4762562" y="0"/>
                </a:moveTo>
                <a:lnTo>
                  <a:pt x="4728651" y="26103"/>
                </a:lnTo>
                <a:lnTo>
                  <a:pt x="4729390" y="37683"/>
                </a:lnTo>
                <a:lnTo>
                  <a:pt x="4734413" y="48141"/>
                </a:lnTo>
                <a:lnTo>
                  <a:pt x="4743372" y="56145"/>
                </a:lnTo>
                <a:lnTo>
                  <a:pt x="4828131" y="105788"/>
                </a:lnTo>
                <a:lnTo>
                  <a:pt x="4947882" y="105788"/>
                </a:lnTo>
                <a:lnTo>
                  <a:pt x="4770318" y="1786"/>
                </a:lnTo>
                <a:lnTo>
                  <a:pt x="4766457" y="506"/>
                </a:lnTo>
                <a:lnTo>
                  <a:pt x="4762562" y="0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"/>
    </mc:Choice>
    <mc:Fallback xmlns="">
      <p:transition spd="slow" advTm="3524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4466" y="2688166"/>
            <a:ext cx="1062566" cy="592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30" y="28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40" h="242569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1100" y="2959100"/>
            <a:ext cx="605366" cy="2595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3315" y="3235095"/>
            <a:ext cx="241935" cy="2232025"/>
          </a:xfrm>
          <a:custGeom>
            <a:avLst/>
            <a:gdLst/>
            <a:ahLst/>
            <a:cxnLst/>
            <a:rect l="l" t="t" r="r" b="b"/>
            <a:pathLst>
              <a:path w="241935" h="2232025">
                <a:moveTo>
                  <a:pt x="161289" y="242145"/>
                </a:moveTo>
                <a:lnTo>
                  <a:pt x="80644" y="242145"/>
                </a:lnTo>
                <a:lnTo>
                  <a:pt x="80643" y="2231594"/>
                </a:lnTo>
                <a:lnTo>
                  <a:pt x="161288" y="2231594"/>
                </a:lnTo>
                <a:lnTo>
                  <a:pt x="161289" y="242145"/>
                </a:lnTo>
                <a:close/>
              </a:path>
              <a:path w="241935" h="2232025">
                <a:moveTo>
                  <a:pt x="120967" y="0"/>
                </a:moveTo>
                <a:lnTo>
                  <a:pt x="0" y="242145"/>
                </a:lnTo>
                <a:lnTo>
                  <a:pt x="241935" y="242145"/>
                </a:lnTo>
                <a:lnTo>
                  <a:pt x="120967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1700" y="5405966"/>
            <a:ext cx="1164166" cy="711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32193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96266" y="2959100"/>
            <a:ext cx="4140200" cy="2764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28206" y="3235125"/>
            <a:ext cx="3776345" cy="2402205"/>
          </a:xfrm>
          <a:custGeom>
            <a:avLst/>
            <a:gdLst/>
            <a:ahLst/>
            <a:cxnLst/>
            <a:rect l="l" t="t" r="r" b="b"/>
            <a:pathLst>
              <a:path w="3776345" h="2402204">
                <a:moveTo>
                  <a:pt x="3776068" y="0"/>
                </a:moveTo>
                <a:lnTo>
                  <a:pt x="3506889" y="26643"/>
                </a:lnTo>
                <a:lnTo>
                  <a:pt x="3549878" y="94933"/>
                </a:lnTo>
                <a:lnTo>
                  <a:pt x="0" y="2333480"/>
                </a:lnTo>
                <a:lnTo>
                  <a:pt x="42989" y="2401770"/>
                </a:lnTo>
                <a:lnTo>
                  <a:pt x="3592866" y="163225"/>
                </a:lnTo>
                <a:lnTo>
                  <a:pt x="3677215" y="163225"/>
                </a:lnTo>
                <a:lnTo>
                  <a:pt x="3776068" y="0"/>
                </a:lnTo>
                <a:close/>
              </a:path>
              <a:path w="3776345" h="2402204">
                <a:moveTo>
                  <a:pt x="3677215" y="163225"/>
                </a:moveTo>
                <a:lnTo>
                  <a:pt x="3592866" y="163225"/>
                </a:lnTo>
                <a:lnTo>
                  <a:pt x="3635856" y="231517"/>
                </a:lnTo>
                <a:lnTo>
                  <a:pt x="3677215" y="163225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06233" y="5405966"/>
            <a:ext cx="1164166" cy="711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1" y="515097"/>
                </a:lnTo>
                <a:lnTo>
                  <a:pt x="723420" y="501810"/>
                </a:lnTo>
                <a:lnTo>
                  <a:pt x="773227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0" y="233086"/>
                </a:lnTo>
                <a:lnTo>
                  <a:pt x="951051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7" y="47751"/>
                </a:lnTo>
                <a:lnTo>
                  <a:pt x="723420" y="31226"/>
                </a:lnTo>
                <a:lnTo>
                  <a:pt x="669941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66839" y="546668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4100" y="3141133"/>
            <a:ext cx="1481667" cy="6053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7533" y="3094566"/>
            <a:ext cx="1574799" cy="7958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83063" y="3171189"/>
            <a:ext cx="1365885" cy="489584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70"/>
              </a:spcBef>
            </a:pPr>
            <a:r>
              <a:rPr sz="2500" b="1" spc="5" dirty="0">
                <a:latin typeface="Calibri"/>
                <a:cs typeface="Calibri"/>
              </a:rPr>
              <a:t>forward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95166" y="3141133"/>
            <a:ext cx="1481667" cy="6053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48600" y="3094566"/>
            <a:ext cx="1574800" cy="7958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924872" y="3171189"/>
            <a:ext cx="1365885" cy="489584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70"/>
              </a:spcBef>
            </a:pPr>
            <a:r>
              <a:rPr sz="2500" b="1" spc="5" dirty="0">
                <a:latin typeface="Calibri"/>
                <a:cs typeface="Calibri"/>
              </a:rPr>
              <a:t>forward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51" name="object 51"/>
          <p:cNvSpPr/>
          <p:nvPr/>
        </p:nvSpPr>
        <p:spPr>
          <a:xfrm>
            <a:off x="3039532" y="2925232"/>
            <a:ext cx="4364567" cy="127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87577" y="2968840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71800" y="4902200"/>
            <a:ext cx="5355167" cy="660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72675" y="5068788"/>
            <a:ext cx="4967605" cy="272415"/>
          </a:xfrm>
          <a:custGeom>
            <a:avLst/>
            <a:gdLst/>
            <a:ahLst/>
            <a:cxnLst/>
            <a:rect l="l" t="t" r="r" b="b"/>
            <a:pathLst>
              <a:path w="4967605" h="272414">
                <a:moveTo>
                  <a:pt x="237597" y="0"/>
                </a:moveTo>
                <a:lnTo>
                  <a:pt x="233701" y="501"/>
                </a:lnTo>
                <a:lnTo>
                  <a:pt x="229839" y="1776"/>
                </a:lnTo>
                <a:lnTo>
                  <a:pt x="0" y="135966"/>
                </a:lnTo>
                <a:lnTo>
                  <a:pt x="226232" y="268051"/>
                </a:lnTo>
                <a:lnTo>
                  <a:pt x="237598" y="271932"/>
                </a:lnTo>
                <a:lnTo>
                  <a:pt x="249167" y="271177"/>
                </a:lnTo>
                <a:lnTo>
                  <a:pt x="259609" y="266135"/>
                </a:lnTo>
                <a:lnTo>
                  <a:pt x="267592" y="257157"/>
                </a:lnTo>
                <a:lnTo>
                  <a:pt x="271471" y="245781"/>
                </a:lnTo>
                <a:lnTo>
                  <a:pt x="270717" y="234202"/>
                </a:lnTo>
                <a:lnTo>
                  <a:pt x="265679" y="223751"/>
                </a:lnTo>
                <a:lnTo>
                  <a:pt x="256708" y="215760"/>
                </a:lnTo>
                <a:lnTo>
                  <a:pt x="171881" y="166235"/>
                </a:lnTo>
                <a:lnTo>
                  <a:pt x="4967505" y="166234"/>
                </a:lnTo>
                <a:lnTo>
                  <a:pt x="4967505" y="105698"/>
                </a:lnTo>
                <a:lnTo>
                  <a:pt x="171881" y="105698"/>
                </a:lnTo>
                <a:lnTo>
                  <a:pt x="256708" y="56172"/>
                </a:lnTo>
                <a:lnTo>
                  <a:pt x="265679" y="48181"/>
                </a:lnTo>
                <a:lnTo>
                  <a:pt x="270717" y="37730"/>
                </a:lnTo>
                <a:lnTo>
                  <a:pt x="271471" y="26151"/>
                </a:lnTo>
                <a:lnTo>
                  <a:pt x="267592" y="14776"/>
                </a:lnTo>
                <a:lnTo>
                  <a:pt x="261887" y="7687"/>
                </a:lnTo>
                <a:lnTo>
                  <a:pt x="254611" y="2762"/>
                </a:lnTo>
                <a:lnTo>
                  <a:pt x="246328" y="151"/>
                </a:lnTo>
                <a:lnTo>
                  <a:pt x="237597" y="0"/>
                </a:lnTo>
                <a:close/>
              </a:path>
              <a:path w="4967605" h="272414">
                <a:moveTo>
                  <a:pt x="4967505" y="105697"/>
                </a:moveTo>
                <a:lnTo>
                  <a:pt x="171881" y="105698"/>
                </a:lnTo>
                <a:lnTo>
                  <a:pt x="4967505" y="105698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38500" y="2247900"/>
            <a:ext cx="5389032" cy="660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69922" y="2413157"/>
            <a:ext cx="4999990" cy="272415"/>
          </a:xfrm>
          <a:custGeom>
            <a:avLst/>
            <a:gdLst/>
            <a:ahLst/>
            <a:cxnLst/>
            <a:rect l="l" t="t" r="r" b="b"/>
            <a:pathLst>
              <a:path w="4999990" h="272414">
                <a:moveTo>
                  <a:pt x="83" y="99058"/>
                </a:moveTo>
                <a:lnTo>
                  <a:pt x="0" y="159594"/>
                </a:lnTo>
                <a:lnTo>
                  <a:pt x="4828047" y="166325"/>
                </a:lnTo>
                <a:lnTo>
                  <a:pt x="4743151" y="215732"/>
                </a:lnTo>
                <a:lnTo>
                  <a:pt x="4734169" y="223711"/>
                </a:lnTo>
                <a:lnTo>
                  <a:pt x="4729117" y="234155"/>
                </a:lnTo>
                <a:lnTo>
                  <a:pt x="4728346" y="245733"/>
                </a:lnTo>
                <a:lnTo>
                  <a:pt x="4732209" y="257114"/>
                </a:lnTo>
                <a:lnTo>
                  <a:pt x="4740180" y="266103"/>
                </a:lnTo>
                <a:lnTo>
                  <a:pt x="4750615" y="271160"/>
                </a:lnTo>
                <a:lnTo>
                  <a:pt x="4762183" y="271931"/>
                </a:lnTo>
                <a:lnTo>
                  <a:pt x="4773554" y="268065"/>
                </a:lnTo>
                <a:lnTo>
                  <a:pt x="4999969" y="136296"/>
                </a:lnTo>
                <a:lnTo>
                  <a:pt x="4947882" y="105788"/>
                </a:lnTo>
                <a:lnTo>
                  <a:pt x="4828131" y="105788"/>
                </a:lnTo>
                <a:lnTo>
                  <a:pt x="83" y="99058"/>
                </a:lnTo>
                <a:close/>
              </a:path>
              <a:path w="4999990" h="272414">
                <a:moveTo>
                  <a:pt x="4762562" y="0"/>
                </a:moveTo>
                <a:lnTo>
                  <a:pt x="4728651" y="26103"/>
                </a:lnTo>
                <a:lnTo>
                  <a:pt x="4729390" y="37683"/>
                </a:lnTo>
                <a:lnTo>
                  <a:pt x="4734413" y="48141"/>
                </a:lnTo>
                <a:lnTo>
                  <a:pt x="4743372" y="56145"/>
                </a:lnTo>
                <a:lnTo>
                  <a:pt x="4828131" y="105788"/>
                </a:lnTo>
                <a:lnTo>
                  <a:pt x="4947882" y="105788"/>
                </a:lnTo>
                <a:lnTo>
                  <a:pt x="4770318" y="1786"/>
                </a:lnTo>
                <a:lnTo>
                  <a:pt x="4766457" y="506"/>
                </a:lnTo>
                <a:lnTo>
                  <a:pt x="4762562" y="0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"/>
    </mc:Choice>
    <mc:Fallback xmlns="">
      <p:transition spd="slow" advTm="2381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4466" y="2688166"/>
            <a:ext cx="1062566" cy="592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30" y="28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40" h="242569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35" name="object 35"/>
          <p:cNvSpPr/>
          <p:nvPr/>
        </p:nvSpPr>
        <p:spPr>
          <a:xfrm>
            <a:off x="3056467" y="2925232"/>
            <a:ext cx="4364567" cy="127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01017" y="2968840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"/>
    </mc:Choice>
    <mc:Fallback xmlns="">
      <p:transition spd="slow" advTm="1125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5000" y="5143500"/>
            <a:ext cx="1964267" cy="186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7937" y="5208122"/>
            <a:ext cx="1792605" cy="0"/>
          </a:xfrm>
          <a:custGeom>
            <a:avLst/>
            <a:gdLst/>
            <a:ahLst/>
            <a:cxnLst/>
            <a:rect l="l" t="t" r="r" b="b"/>
            <a:pathLst>
              <a:path w="1792604">
                <a:moveTo>
                  <a:pt x="0" y="0"/>
                </a:moveTo>
                <a:lnTo>
                  <a:pt x="1792479" y="0"/>
                </a:lnTo>
              </a:path>
            </a:pathLst>
          </a:custGeom>
          <a:ln w="71754">
            <a:solidFill>
              <a:srgbClr val="FA6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5633" y="4906433"/>
            <a:ext cx="2201332" cy="660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7768" y="5070688"/>
            <a:ext cx="1812925" cy="272415"/>
          </a:xfrm>
          <a:custGeom>
            <a:avLst/>
            <a:gdLst/>
            <a:ahLst/>
            <a:cxnLst/>
            <a:rect l="l" t="t" r="r" b="b"/>
            <a:pathLst>
              <a:path w="1812925" h="272414">
                <a:moveTo>
                  <a:pt x="236753" y="0"/>
                </a:moveTo>
                <a:lnTo>
                  <a:pt x="232860" y="525"/>
                </a:lnTo>
                <a:lnTo>
                  <a:pt x="229006" y="1823"/>
                </a:lnTo>
                <a:lnTo>
                  <a:pt x="0" y="137434"/>
                </a:lnTo>
                <a:lnTo>
                  <a:pt x="227044" y="268116"/>
                </a:lnTo>
                <a:lnTo>
                  <a:pt x="238433" y="271926"/>
                </a:lnTo>
                <a:lnTo>
                  <a:pt x="249998" y="271099"/>
                </a:lnTo>
                <a:lnTo>
                  <a:pt x="260408" y="265993"/>
                </a:lnTo>
                <a:lnTo>
                  <a:pt x="268337" y="256965"/>
                </a:lnTo>
                <a:lnTo>
                  <a:pt x="272145" y="245566"/>
                </a:lnTo>
                <a:lnTo>
                  <a:pt x="271318" y="233992"/>
                </a:lnTo>
                <a:lnTo>
                  <a:pt x="266216" y="223572"/>
                </a:lnTo>
                <a:lnTo>
                  <a:pt x="257196" y="215637"/>
                </a:lnTo>
                <a:lnTo>
                  <a:pt x="172065" y="166637"/>
                </a:lnTo>
                <a:lnTo>
                  <a:pt x="1812601" y="156483"/>
                </a:lnTo>
                <a:lnTo>
                  <a:pt x="1812289" y="106102"/>
                </a:lnTo>
                <a:lnTo>
                  <a:pt x="171691" y="106102"/>
                </a:lnTo>
                <a:lnTo>
                  <a:pt x="256211" y="56052"/>
                </a:lnTo>
                <a:lnTo>
                  <a:pt x="265131" y="48005"/>
                </a:lnTo>
                <a:lnTo>
                  <a:pt x="270104" y="37523"/>
                </a:lnTo>
                <a:lnTo>
                  <a:pt x="270787" y="25940"/>
                </a:lnTo>
                <a:lnTo>
                  <a:pt x="266839" y="14589"/>
                </a:lnTo>
                <a:lnTo>
                  <a:pt x="261090" y="7535"/>
                </a:lnTo>
                <a:lnTo>
                  <a:pt x="253784" y="2656"/>
                </a:lnTo>
                <a:lnTo>
                  <a:pt x="245484" y="96"/>
                </a:lnTo>
                <a:lnTo>
                  <a:pt x="236753" y="0"/>
                </a:lnTo>
                <a:close/>
              </a:path>
              <a:path w="1812925" h="272414">
                <a:moveTo>
                  <a:pt x="1812226" y="95947"/>
                </a:moveTo>
                <a:lnTo>
                  <a:pt x="171691" y="106102"/>
                </a:lnTo>
                <a:lnTo>
                  <a:pt x="1812289" y="106102"/>
                </a:lnTo>
                <a:lnTo>
                  <a:pt x="1812226" y="95947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1633" y="4906433"/>
            <a:ext cx="1955800" cy="660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02120" y="5072154"/>
            <a:ext cx="1567180" cy="272415"/>
          </a:xfrm>
          <a:custGeom>
            <a:avLst/>
            <a:gdLst/>
            <a:ahLst/>
            <a:cxnLst/>
            <a:rect l="l" t="t" r="r" b="b"/>
            <a:pathLst>
              <a:path w="1567179" h="272414">
                <a:moveTo>
                  <a:pt x="237597" y="0"/>
                </a:moveTo>
                <a:lnTo>
                  <a:pt x="226232" y="3881"/>
                </a:lnTo>
                <a:lnTo>
                  <a:pt x="0" y="135966"/>
                </a:lnTo>
                <a:lnTo>
                  <a:pt x="229838" y="270156"/>
                </a:lnTo>
                <a:lnTo>
                  <a:pt x="233701" y="271431"/>
                </a:lnTo>
                <a:lnTo>
                  <a:pt x="237597" y="271932"/>
                </a:lnTo>
                <a:lnTo>
                  <a:pt x="246328" y="271782"/>
                </a:lnTo>
                <a:lnTo>
                  <a:pt x="254611" y="269170"/>
                </a:lnTo>
                <a:lnTo>
                  <a:pt x="261887" y="264246"/>
                </a:lnTo>
                <a:lnTo>
                  <a:pt x="267592" y="257156"/>
                </a:lnTo>
                <a:lnTo>
                  <a:pt x="271470" y="245781"/>
                </a:lnTo>
                <a:lnTo>
                  <a:pt x="270716" y="234202"/>
                </a:lnTo>
                <a:lnTo>
                  <a:pt x="265678" y="223751"/>
                </a:lnTo>
                <a:lnTo>
                  <a:pt x="256707" y="215760"/>
                </a:lnTo>
                <a:lnTo>
                  <a:pt x="171881" y="166234"/>
                </a:lnTo>
                <a:lnTo>
                  <a:pt x="1566556" y="166234"/>
                </a:lnTo>
                <a:lnTo>
                  <a:pt x="1566556" y="105698"/>
                </a:lnTo>
                <a:lnTo>
                  <a:pt x="171881" y="105697"/>
                </a:lnTo>
                <a:lnTo>
                  <a:pt x="256707" y="56172"/>
                </a:lnTo>
                <a:lnTo>
                  <a:pt x="265678" y="48181"/>
                </a:lnTo>
                <a:lnTo>
                  <a:pt x="270716" y="37730"/>
                </a:lnTo>
                <a:lnTo>
                  <a:pt x="271470" y="26151"/>
                </a:lnTo>
                <a:lnTo>
                  <a:pt x="267592" y="14775"/>
                </a:lnTo>
                <a:lnTo>
                  <a:pt x="259608" y="5797"/>
                </a:lnTo>
                <a:lnTo>
                  <a:pt x="249166" y="755"/>
                </a:lnTo>
                <a:lnTo>
                  <a:pt x="237597" y="0"/>
                </a:lnTo>
                <a:close/>
              </a:path>
              <a:path w="1567179" h="272414">
                <a:moveTo>
                  <a:pt x="1566556" y="166234"/>
                </a:moveTo>
                <a:lnTo>
                  <a:pt x="171881" y="166234"/>
                </a:lnTo>
                <a:lnTo>
                  <a:pt x="1566556" y="166235"/>
                </a:lnTo>
                <a:close/>
              </a:path>
            </a:pathLst>
          </a:custGeom>
          <a:solidFill>
            <a:srgbClr val="FA6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74466" y="2688166"/>
            <a:ext cx="1062566" cy="592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1030" y="28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40" h="242569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47100" y="3289300"/>
            <a:ext cx="605366" cy="2590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0077" y="3562480"/>
            <a:ext cx="241935" cy="2232025"/>
          </a:xfrm>
          <a:custGeom>
            <a:avLst/>
            <a:gdLst/>
            <a:ahLst/>
            <a:cxnLst/>
            <a:rect l="l" t="t" r="r" b="b"/>
            <a:pathLst>
              <a:path w="241934" h="2232025">
                <a:moveTo>
                  <a:pt x="161290" y="242147"/>
                </a:moveTo>
                <a:lnTo>
                  <a:pt x="80645" y="242147"/>
                </a:lnTo>
                <a:lnTo>
                  <a:pt x="80643" y="2231595"/>
                </a:lnTo>
                <a:lnTo>
                  <a:pt x="161288" y="2231595"/>
                </a:lnTo>
                <a:lnTo>
                  <a:pt x="161290" y="242147"/>
                </a:lnTo>
                <a:close/>
              </a:path>
              <a:path w="241934" h="2232025">
                <a:moveTo>
                  <a:pt x="120967" y="0"/>
                </a:moveTo>
                <a:lnTo>
                  <a:pt x="0" y="242147"/>
                </a:lnTo>
                <a:lnTo>
                  <a:pt x="241935" y="242147"/>
                </a:lnTo>
                <a:lnTo>
                  <a:pt x="120967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67700" y="5422900"/>
            <a:ext cx="1164166" cy="711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8955" y="5484666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3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4"/>
                </a:lnTo>
                <a:lnTo>
                  <a:pt x="0" y="266518"/>
                </a:lnTo>
                <a:lnTo>
                  <a:pt x="3834" y="299949"/>
                </a:lnTo>
                <a:lnTo>
                  <a:pt x="33123" y="362845"/>
                </a:lnTo>
                <a:lnTo>
                  <a:pt x="88165" y="418786"/>
                </a:lnTo>
                <a:lnTo>
                  <a:pt x="124191" y="443523"/>
                </a:lnTo>
                <a:lnTo>
                  <a:pt x="165272" y="465773"/>
                </a:lnTo>
                <a:lnTo>
                  <a:pt x="210947" y="485285"/>
                </a:lnTo>
                <a:lnTo>
                  <a:pt x="260755" y="501810"/>
                </a:lnTo>
                <a:lnTo>
                  <a:pt x="314234" y="515097"/>
                </a:lnTo>
                <a:lnTo>
                  <a:pt x="370923" y="524897"/>
                </a:lnTo>
                <a:lnTo>
                  <a:pt x="430361" y="530960"/>
                </a:lnTo>
                <a:lnTo>
                  <a:pt x="492088" y="533036"/>
                </a:lnTo>
                <a:lnTo>
                  <a:pt x="553814" y="530960"/>
                </a:lnTo>
                <a:lnTo>
                  <a:pt x="613252" y="524897"/>
                </a:lnTo>
                <a:lnTo>
                  <a:pt x="669942" y="515097"/>
                </a:lnTo>
                <a:lnTo>
                  <a:pt x="723420" y="501810"/>
                </a:lnTo>
                <a:lnTo>
                  <a:pt x="773228" y="485285"/>
                </a:lnTo>
                <a:lnTo>
                  <a:pt x="818902" y="465773"/>
                </a:lnTo>
                <a:lnTo>
                  <a:pt x="859983" y="443523"/>
                </a:lnTo>
                <a:lnTo>
                  <a:pt x="896009" y="418786"/>
                </a:lnTo>
                <a:lnTo>
                  <a:pt x="926519" y="391810"/>
                </a:lnTo>
                <a:lnTo>
                  <a:pt x="969146" y="332142"/>
                </a:lnTo>
                <a:lnTo>
                  <a:pt x="984175" y="266518"/>
                </a:lnTo>
                <a:lnTo>
                  <a:pt x="980341" y="233086"/>
                </a:lnTo>
                <a:lnTo>
                  <a:pt x="951052" y="170191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3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8955" y="5484666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75566" y="3285065"/>
            <a:ext cx="4288367" cy="263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49631" y="3557988"/>
            <a:ext cx="3925570" cy="2277110"/>
          </a:xfrm>
          <a:custGeom>
            <a:avLst/>
            <a:gdLst/>
            <a:ahLst/>
            <a:cxnLst/>
            <a:rect l="l" t="t" r="r" b="b"/>
            <a:pathLst>
              <a:path w="3925570" h="2277110">
                <a:moveTo>
                  <a:pt x="351908" y="155477"/>
                </a:moveTo>
                <a:lnTo>
                  <a:pt x="189809" y="155477"/>
                </a:lnTo>
                <a:lnTo>
                  <a:pt x="3885149" y="2276678"/>
                </a:lnTo>
                <a:lnTo>
                  <a:pt x="3925271" y="2206660"/>
                </a:lnTo>
                <a:lnTo>
                  <a:pt x="351908" y="155477"/>
                </a:lnTo>
                <a:close/>
              </a:path>
              <a:path w="3925570" h="2277110">
                <a:moveTo>
                  <a:pt x="0" y="0"/>
                </a:moveTo>
                <a:lnTo>
                  <a:pt x="149688" y="225494"/>
                </a:lnTo>
                <a:lnTo>
                  <a:pt x="189809" y="155477"/>
                </a:lnTo>
                <a:lnTo>
                  <a:pt x="351908" y="155477"/>
                </a:lnTo>
                <a:lnTo>
                  <a:pt x="229930" y="85459"/>
                </a:lnTo>
                <a:lnTo>
                  <a:pt x="270051" y="15441"/>
                </a:lnTo>
                <a:lnTo>
                  <a:pt x="0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03533" y="5431366"/>
            <a:ext cx="1159933" cy="711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62754" y="549024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492088" y="0"/>
                </a:moveTo>
                <a:lnTo>
                  <a:pt x="430361" y="2076"/>
                </a:lnTo>
                <a:lnTo>
                  <a:pt x="370923" y="8139"/>
                </a:lnTo>
                <a:lnTo>
                  <a:pt x="314234" y="17939"/>
                </a:lnTo>
                <a:lnTo>
                  <a:pt x="260755" y="31226"/>
                </a:lnTo>
                <a:lnTo>
                  <a:pt x="210947" y="47751"/>
                </a:lnTo>
                <a:lnTo>
                  <a:pt x="165272" y="67262"/>
                </a:lnTo>
                <a:lnTo>
                  <a:pt x="124191" y="89512"/>
                </a:lnTo>
                <a:lnTo>
                  <a:pt x="88165" y="114250"/>
                </a:lnTo>
                <a:lnTo>
                  <a:pt x="57655" y="141226"/>
                </a:lnTo>
                <a:lnTo>
                  <a:pt x="15028" y="200893"/>
                </a:lnTo>
                <a:lnTo>
                  <a:pt x="0" y="266517"/>
                </a:lnTo>
                <a:lnTo>
                  <a:pt x="3834" y="299948"/>
                </a:lnTo>
                <a:lnTo>
                  <a:pt x="33123" y="362844"/>
                </a:lnTo>
                <a:lnTo>
                  <a:pt x="88165" y="418784"/>
                </a:lnTo>
                <a:lnTo>
                  <a:pt x="124191" y="443522"/>
                </a:lnTo>
                <a:lnTo>
                  <a:pt x="165272" y="465772"/>
                </a:lnTo>
                <a:lnTo>
                  <a:pt x="210947" y="485284"/>
                </a:lnTo>
                <a:lnTo>
                  <a:pt x="260755" y="501808"/>
                </a:lnTo>
                <a:lnTo>
                  <a:pt x="314234" y="515095"/>
                </a:lnTo>
                <a:lnTo>
                  <a:pt x="370923" y="524895"/>
                </a:lnTo>
                <a:lnTo>
                  <a:pt x="430361" y="530958"/>
                </a:lnTo>
                <a:lnTo>
                  <a:pt x="492088" y="533035"/>
                </a:lnTo>
                <a:lnTo>
                  <a:pt x="553814" y="530958"/>
                </a:lnTo>
                <a:lnTo>
                  <a:pt x="613252" y="524895"/>
                </a:lnTo>
                <a:lnTo>
                  <a:pt x="669942" y="515095"/>
                </a:lnTo>
                <a:lnTo>
                  <a:pt x="723420" y="501808"/>
                </a:lnTo>
                <a:lnTo>
                  <a:pt x="773228" y="485284"/>
                </a:lnTo>
                <a:lnTo>
                  <a:pt x="818902" y="465772"/>
                </a:lnTo>
                <a:lnTo>
                  <a:pt x="859983" y="443522"/>
                </a:lnTo>
                <a:lnTo>
                  <a:pt x="896009" y="418784"/>
                </a:lnTo>
                <a:lnTo>
                  <a:pt x="926519" y="391808"/>
                </a:lnTo>
                <a:lnTo>
                  <a:pt x="969146" y="332140"/>
                </a:lnTo>
                <a:lnTo>
                  <a:pt x="984175" y="266517"/>
                </a:lnTo>
                <a:lnTo>
                  <a:pt x="980341" y="233085"/>
                </a:lnTo>
                <a:lnTo>
                  <a:pt x="951052" y="170190"/>
                </a:lnTo>
                <a:lnTo>
                  <a:pt x="896009" y="114250"/>
                </a:lnTo>
                <a:lnTo>
                  <a:pt x="859983" y="89512"/>
                </a:lnTo>
                <a:lnTo>
                  <a:pt x="818902" y="67262"/>
                </a:lnTo>
                <a:lnTo>
                  <a:pt x="773228" y="47751"/>
                </a:lnTo>
                <a:lnTo>
                  <a:pt x="723420" y="31226"/>
                </a:lnTo>
                <a:lnTo>
                  <a:pt x="669942" y="17939"/>
                </a:lnTo>
                <a:lnTo>
                  <a:pt x="613252" y="8139"/>
                </a:lnTo>
                <a:lnTo>
                  <a:pt x="553814" y="2076"/>
                </a:lnTo>
                <a:lnTo>
                  <a:pt x="492088" y="0"/>
                </a:lnTo>
                <a:close/>
              </a:path>
            </a:pathLst>
          </a:custGeom>
          <a:solidFill>
            <a:srgbClr val="E45F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2754" y="5490249"/>
            <a:ext cx="984250" cy="533400"/>
          </a:xfrm>
          <a:custGeom>
            <a:avLst/>
            <a:gdLst/>
            <a:ahLst/>
            <a:cxnLst/>
            <a:rect l="l" t="t" r="r" b="b"/>
            <a:pathLst>
              <a:path w="984250" h="533400">
                <a:moveTo>
                  <a:pt x="0" y="266518"/>
                </a:moveTo>
                <a:lnTo>
                  <a:pt x="15028" y="200894"/>
                </a:lnTo>
                <a:lnTo>
                  <a:pt x="57655" y="141226"/>
                </a:lnTo>
                <a:lnTo>
                  <a:pt x="88165" y="114250"/>
                </a:lnTo>
                <a:lnTo>
                  <a:pt x="124191" y="89512"/>
                </a:lnTo>
                <a:lnTo>
                  <a:pt x="165272" y="67263"/>
                </a:lnTo>
                <a:lnTo>
                  <a:pt x="210947" y="47751"/>
                </a:lnTo>
                <a:lnTo>
                  <a:pt x="260754" y="31226"/>
                </a:lnTo>
                <a:lnTo>
                  <a:pt x="314233" y="17939"/>
                </a:lnTo>
                <a:lnTo>
                  <a:pt x="370922" y="8139"/>
                </a:lnTo>
                <a:lnTo>
                  <a:pt x="430361" y="2076"/>
                </a:lnTo>
                <a:lnTo>
                  <a:pt x="492087" y="0"/>
                </a:lnTo>
                <a:lnTo>
                  <a:pt x="553813" y="2076"/>
                </a:lnTo>
                <a:lnTo>
                  <a:pt x="613252" y="8139"/>
                </a:lnTo>
                <a:lnTo>
                  <a:pt x="669941" y="17939"/>
                </a:lnTo>
                <a:lnTo>
                  <a:pt x="723420" y="31226"/>
                </a:lnTo>
                <a:lnTo>
                  <a:pt x="773227" y="47751"/>
                </a:lnTo>
                <a:lnTo>
                  <a:pt x="818902" y="67263"/>
                </a:lnTo>
                <a:lnTo>
                  <a:pt x="859983" y="89512"/>
                </a:lnTo>
                <a:lnTo>
                  <a:pt x="896009" y="114250"/>
                </a:lnTo>
                <a:lnTo>
                  <a:pt x="926519" y="141226"/>
                </a:lnTo>
                <a:lnTo>
                  <a:pt x="969146" y="200894"/>
                </a:lnTo>
                <a:lnTo>
                  <a:pt x="984174" y="266518"/>
                </a:lnTo>
                <a:lnTo>
                  <a:pt x="980340" y="299949"/>
                </a:lnTo>
                <a:lnTo>
                  <a:pt x="951051" y="362845"/>
                </a:lnTo>
                <a:lnTo>
                  <a:pt x="896009" y="418785"/>
                </a:lnTo>
                <a:lnTo>
                  <a:pt x="859983" y="443523"/>
                </a:lnTo>
                <a:lnTo>
                  <a:pt x="818902" y="465773"/>
                </a:lnTo>
                <a:lnTo>
                  <a:pt x="773227" y="485285"/>
                </a:lnTo>
                <a:lnTo>
                  <a:pt x="723420" y="501809"/>
                </a:lnTo>
                <a:lnTo>
                  <a:pt x="669941" y="515096"/>
                </a:lnTo>
                <a:lnTo>
                  <a:pt x="613252" y="524896"/>
                </a:lnTo>
                <a:lnTo>
                  <a:pt x="553813" y="530959"/>
                </a:lnTo>
                <a:lnTo>
                  <a:pt x="492087" y="533036"/>
                </a:lnTo>
                <a:lnTo>
                  <a:pt x="430361" y="530959"/>
                </a:lnTo>
                <a:lnTo>
                  <a:pt x="370922" y="524896"/>
                </a:lnTo>
                <a:lnTo>
                  <a:pt x="314233" y="515096"/>
                </a:lnTo>
                <a:lnTo>
                  <a:pt x="260754" y="501809"/>
                </a:lnTo>
                <a:lnTo>
                  <a:pt x="210947" y="485285"/>
                </a:lnTo>
                <a:lnTo>
                  <a:pt x="165272" y="465773"/>
                </a:lnTo>
                <a:lnTo>
                  <a:pt x="124191" y="443523"/>
                </a:lnTo>
                <a:lnTo>
                  <a:pt x="88165" y="418785"/>
                </a:lnTo>
                <a:lnTo>
                  <a:pt x="57655" y="391809"/>
                </a:lnTo>
                <a:lnTo>
                  <a:pt x="15028" y="332141"/>
                </a:lnTo>
                <a:lnTo>
                  <a:pt x="0" y="266518"/>
                </a:lnTo>
                <a:close/>
              </a:path>
            </a:pathLst>
          </a:custGeom>
          <a:ln w="60524">
            <a:solidFill>
              <a:srgbClr val="E45F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766" y="3500966"/>
            <a:ext cx="1485900" cy="6053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82533" y="3454400"/>
            <a:ext cx="1498600" cy="7958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19510" y="3530226"/>
            <a:ext cx="1365885" cy="489584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70"/>
              </a:spcBef>
            </a:pPr>
            <a:r>
              <a:rPr sz="2500" b="1" dirty="0">
                <a:latin typeface="Calibri"/>
                <a:cs typeface="Calibri"/>
              </a:rPr>
              <a:t>reverse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33166" y="3539066"/>
            <a:ext cx="1481667" cy="609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24700" y="3492500"/>
            <a:ext cx="1498600" cy="7958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162754" y="3569727"/>
            <a:ext cx="1365885" cy="489584"/>
          </a:xfrm>
          <a:prstGeom prst="rect">
            <a:avLst/>
          </a:prstGeom>
          <a:solidFill>
            <a:srgbClr val="E45F5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70"/>
              </a:spcBef>
            </a:pPr>
            <a:r>
              <a:rPr sz="2500" b="1" dirty="0">
                <a:latin typeface="Calibri"/>
                <a:cs typeface="Calibri"/>
              </a:rPr>
              <a:t>reverse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149166" y="3005666"/>
            <a:ext cx="1062566" cy="5884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0642" y="3159504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8067" y="3018366"/>
            <a:ext cx="1062566" cy="5884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48012" y="31719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61" name="object 61"/>
          <p:cNvSpPr/>
          <p:nvPr/>
        </p:nvSpPr>
        <p:spPr>
          <a:xfrm>
            <a:off x="3039532" y="2925232"/>
            <a:ext cx="4364567" cy="1270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87577" y="2968840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57133" y="3234267"/>
            <a:ext cx="4364567" cy="1270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04794" y="3277434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"/>
    </mc:Choice>
    <mc:Fallback xmlns="">
      <p:transition spd="slow" advTm="937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6432" y="2400300"/>
            <a:ext cx="67945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6301" y="2433313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69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5934" y="2339084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9255" y="2339083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432" y="5050366"/>
            <a:ext cx="6794500" cy="35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6653216" y="0"/>
                </a:moveTo>
                <a:lnTo>
                  <a:pt x="40319" y="0"/>
                </a:lnTo>
                <a:lnTo>
                  <a:pt x="24625" y="3171"/>
                </a:lnTo>
                <a:lnTo>
                  <a:pt x="11809" y="11820"/>
                </a:lnTo>
                <a:lnTo>
                  <a:pt x="3168" y="24647"/>
                </a:lnTo>
                <a:lnTo>
                  <a:pt x="0" y="40355"/>
                </a:lnTo>
                <a:lnTo>
                  <a:pt x="0" y="201791"/>
                </a:lnTo>
                <a:lnTo>
                  <a:pt x="3168" y="217499"/>
                </a:lnTo>
                <a:lnTo>
                  <a:pt x="11809" y="230327"/>
                </a:lnTo>
                <a:lnTo>
                  <a:pt x="24625" y="238975"/>
                </a:lnTo>
                <a:lnTo>
                  <a:pt x="40319" y="242147"/>
                </a:lnTo>
                <a:lnTo>
                  <a:pt x="6653216" y="242147"/>
                </a:lnTo>
                <a:lnTo>
                  <a:pt x="6668909" y="238975"/>
                </a:lnTo>
                <a:lnTo>
                  <a:pt x="6681725" y="230327"/>
                </a:lnTo>
                <a:lnTo>
                  <a:pt x="6690366" y="217499"/>
                </a:lnTo>
                <a:lnTo>
                  <a:pt x="6693534" y="201791"/>
                </a:lnTo>
                <a:lnTo>
                  <a:pt x="6693534" y="40355"/>
                </a:lnTo>
                <a:lnTo>
                  <a:pt x="6690366" y="24647"/>
                </a:lnTo>
                <a:lnTo>
                  <a:pt x="6681725" y="11820"/>
                </a:lnTo>
                <a:lnTo>
                  <a:pt x="6668909" y="3171"/>
                </a:lnTo>
                <a:lnTo>
                  <a:pt x="6653216" y="0"/>
                </a:lnTo>
                <a:close/>
              </a:path>
            </a:pathLst>
          </a:custGeom>
          <a:solidFill>
            <a:srgbClr val="2B7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6301" y="5083680"/>
            <a:ext cx="6693534" cy="242570"/>
          </a:xfrm>
          <a:custGeom>
            <a:avLst/>
            <a:gdLst/>
            <a:ahLst/>
            <a:cxnLst/>
            <a:rect l="l" t="t" r="r" b="b"/>
            <a:pathLst>
              <a:path w="6693534" h="242570">
                <a:moveTo>
                  <a:pt x="0" y="40355"/>
                </a:moveTo>
                <a:lnTo>
                  <a:pt x="3168" y="24647"/>
                </a:lnTo>
                <a:lnTo>
                  <a:pt x="11809" y="11819"/>
                </a:lnTo>
                <a:lnTo>
                  <a:pt x="24625" y="3171"/>
                </a:lnTo>
                <a:lnTo>
                  <a:pt x="40319" y="0"/>
                </a:lnTo>
                <a:lnTo>
                  <a:pt x="6653216" y="0"/>
                </a:lnTo>
                <a:lnTo>
                  <a:pt x="6668910" y="3171"/>
                </a:lnTo>
                <a:lnTo>
                  <a:pt x="6681726" y="11819"/>
                </a:lnTo>
                <a:lnTo>
                  <a:pt x="6690366" y="24647"/>
                </a:lnTo>
                <a:lnTo>
                  <a:pt x="6693535" y="40355"/>
                </a:lnTo>
                <a:lnTo>
                  <a:pt x="6693535" y="201791"/>
                </a:lnTo>
                <a:lnTo>
                  <a:pt x="6690366" y="217499"/>
                </a:lnTo>
                <a:lnTo>
                  <a:pt x="6681726" y="230326"/>
                </a:lnTo>
                <a:lnTo>
                  <a:pt x="6668910" y="238975"/>
                </a:lnTo>
                <a:lnTo>
                  <a:pt x="6653216" y="242146"/>
                </a:lnTo>
                <a:lnTo>
                  <a:pt x="40319" y="242146"/>
                </a:lnTo>
                <a:lnTo>
                  <a:pt x="24625" y="238975"/>
                </a:lnTo>
                <a:lnTo>
                  <a:pt x="11809" y="230326"/>
                </a:lnTo>
                <a:lnTo>
                  <a:pt x="3168" y="217499"/>
                </a:lnTo>
                <a:lnTo>
                  <a:pt x="0" y="201791"/>
                </a:lnTo>
                <a:lnTo>
                  <a:pt x="0" y="40355"/>
                </a:lnTo>
                <a:close/>
              </a:path>
            </a:pathLst>
          </a:custGeom>
          <a:ln w="10089">
            <a:solidFill>
              <a:srgbClr val="2B7F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5934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5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255" y="4989451"/>
            <a:ext cx="1905" cy="407034"/>
          </a:xfrm>
          <a:custGeom>
            <a:avLst/>
            <a:gdLst/>
            <a:ahLst/>
            <a:cxnLst/>
            <a:rect l="l" t="t" r="r" b="b"/>
            <a:pathLst>
              <a:path w="1904" h="407035">
                <a:moveTo>
                  <a:pt x="840" y="-40322"/>
                </a:moveTo>
                <a:lnTo>
                  <a:pt x="840" y="447121"/>
                </a:lnTo>
              </a:path>
            </a:pathLst>
          </a:custGeom>
          <a:ln w="82325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8444" y="2106499"/>
            <a:ext cx="1483995" cy="8020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5"/>
              </a:spcBef>
            </a:pPr>
            <a:r>
              <a:rPr sz="2500" b="1" spc="-40" dirty="0">
                <a:latin typeface="Chalkboard"/>
                <a:cs typeface="Chalkboard"/>
              </a:rPr>
              <a:t>ref</a:t>
            </a:r>
            <a:r>
              <a:rPr sz="2500" b="1" spc="70" dirty="0">
                <a:latin typeface="Chalkboard"/>
                <a:cs typeface="Chalkboard"/>
              </a:rPr>
              <a:t>e</a:t>
            </a:r>
            <a:r>
              <a:rPr sz="2500" b="1" spc="-40" dirty="0">
                <a:latin typeface="Chalkboard"/>
                <a:cs typeface="Chalkboard"/>
              </a:rPr>
              <a:t>r</a:t>
            </a:r>
            <a:r>
              <a:rPr sz="2500" b="1" spc="15" dirty="0">
                <a:latin typeface="Chalkboard"/>
                <a:cs typeface="Chalkboard"/>
              </a:rPr>
              <a:t>en</a:t>
            </a:r>
            <a:r>
              <a:rPr sz="2500" b="1" spc="-35" dirty="0">
                <a:latin typeface="Chalkboard"/>
                <a:cs typeface="Chalkboard"/>
              </a:rPr>
              <a:t>c</a:t>
            </a:r>
            <a:r>
              <a:rPr sz="2500" b="1" spc="15" dirty="0">
                <a:latin typeface="Chalkboard"/>
                <a:cs typeface="Chalkboard"/>
              </a:rPr>
              <a:t>e  </a:t>
            </a:r>
            <a:r>
              <a:rPr sz="2500" b="1" spc="60" dirty="0">
                <a:latin typeface="Chalkboard"/>
                <a:cs typeface="Chalkboard"/>
              </a:rPr>
              <a:t>genome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444" y="4931298"/>
            <a:ext cx="116332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b="1" spc="10" dirty="0">
                <a:latin typeface="Chalkboard"/>
                <a:cs typeface="Chalkboard"/>
              </a:rPr>
              <a:t>subject</a:t>
            </a:r>
            <a:endParaRPr sz="2500">
              <a:latin typeface="Chalkboard"/>
              <a:cs typeface="Chalkboar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4466" y="2688166"/>
            <a:ext cx="1062566" cy="592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30" y="284146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69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40" h="242569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1400" y="5460999"/>
            <a:ext cx="1062566" cy="588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6062" y="56115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186" y="79593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2"/>
                </a:lnTo>
                <a:lnTo>
                  <a:pt x="644604" y="80714"/>
                </a:lnTo>
                <a:lnTo>
                  <a:pt x="484057" y="80714"/>
                </a:lnTo>
                <a:lnTo>
                  <a:pt x="186" y="79593"/>
                </a:lnTo>
                <a:close/>
              </a:path>
              <a:path w="726439" h="242570">
                <a:moveTo>
                  <a:pt x="484244" y="0"/>
                </a:moveTo>
                <a:lnTo>
                  <a:pt x="484057" y="80714"/>
                </a:lnTo>
                <a:lnTo>
                  <a:pt x="644604" y="80714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90232" y="2696633"/>
            <a:ext cx="1058333" cy="588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4700" y="2848889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69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39" h="242569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1C9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5000" y="5465233"/>
            <a:ext cx="1062566" cy="5884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4143" y="5619437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35300" y="5689599"/>
            <a:ext cx="1075266" cy="1312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81961" y="5733206"/>
            <a:ext cx="967740" cy="1905"/>
          </a:xfrm>
          <a:custGeom>
            <a:avLst/>
            <a:gdLst/>
            <a:ahLst/>
            <a:cxnLst/>
            <a:rect l="l" t="t" r="r" b="b"/>
            <a:pathLst>
              <a:path w="967739" h="1904">
                <a:moveTo>
                  <a:pt x="0" y="0"/>
                </a:moveTo>
                <a:lnTo>
                  <a:pt x="967740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64400" y="5456766"/>
            <a:ext cx="1062566" cy="5884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11519" y="560989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186" y="79594"/>
                </a:moveTo>
                <a:lnTo>
                  <a:pt x="0" y="160309"/>
                </a:lnTo>
                <a:lnTo>
                  <a:pt x="483871" y="161430"/>
                </a:lnTo>
                <a:lnTo>
                  <a:pt x="483684" y="242145"/>
                </a:lnTo>
                <a:lnTo>
                  <a:pt x="725898" y="121634"/>
                </a:lnTo>
                <a:lnTo>
                  <a:pt x="644605" y="80716"/>
                </a:lnTo>
                <a:lnTo>
                  <a:pt x="484057" y="80716"/>
                </a:lnTo>
                <a:lnTo>
                  <a:pt x="186" y="79594"/>
                </a:lnTo>
                <a:close/>
              </a:path>
              <a:path w="726440" h="242570">
                <a:moveTo>
                  <a:pt x="484244" y="0"/>
                </a:moveTo>
                <a:lnTo>
                  <a:pt x="484057" y="80716"/>
                </a:lnTo>
                <a:lnTo>
                  <a:pt x="644605" y="80716"/>
                </a:lnTo>
                <a:lnTo>
                  <a:pt x="484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49166" y="5456766"/>
            <a:ext cx="1062566" cy="5884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40643" y="5609330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30"/>
                </a:lnTo>
                <a:lnTo>
                  <a:pt x="725713" y="161430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30"/>
                </a:moveTo>
                <a:lnTo>
                  <a:pt x="241841" y="161430"/>
                </a:lnTo>
                <a:lnTo>
                  <a:pt x="725711" y="162552"/>
                </a:lnTo>
                <a:lnTo>
                  <a:pt x="725713" y="16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92533" y="5685366"/>
            <a:ext cx="508000" cy="1312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37418" y="5729842"/>
            <a:ext cx="403225" cy="1905"/>
          </a:xfrm>
          <a:custGeom>
            <a:avLst/>
            <a:gdLst/>
            <a:ahLst/>
            <a:cxnLst/>
            <a:rect l="l" t="t" r="r" b="b"/>
            <a:pathLst>
              <a:path w="403225" h="1904">
                <a:moveTo>
                  <a:pt x="0" y="0"/>
                </a:moveTo>
                <a:lnTo>
                  <a:pt x="403225" y="1682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07658" y="1885907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33320" y="1885907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73636" y="4525130"/>
            <a:ext cx="2768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10" dirty="0">
                <a:latin typeface="Chalkboard"/>
                <a:cs typeface="Chalkboard"/>
              </a:rPr>
              <a:t>A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4807" y="4525130"/>
            <a:ext cx="2489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5" dirty="0">
                <a:latin typeface="Chalkboard"/>
                <a:cs typeface="Chalkboard"/>
              </a:rPr>
              <a:t>B</a:t>
            </a:r>
            <a:endParaRPr sz="2950">
              <a:latin typeface="Chalkboard"/>
              <a:cs typeface="Chalkboard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35" name="object 35"/>
          <p:cNvSpPr/>
          <p:nvPr/>
        </p:nvSpPr>
        <p:spPr>
          <a:xfrm>
            <a:off x="8149166" y="3005666"/>
            <a:ext cx="1062566" cy="5884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40642" y="3159504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40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40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612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8067" y="3018366"/>
            <a:ext cx="1062566" cy="5884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48012" y="3171973"/>
            <a:ext cx="726440" cy="242570"/>
          </a:xfrm>
          <a:custGeom>
            <a:avLst/>
            <a:gdLst/>
            <a:ahLst/>
            <a:cxnLst/>
            <a:rect l="l" t="t" r="r" b="b"/>
            <a:pathLst>
              <a:path w="726439" h="242570">
                <a:moveTo>
                  <a:pt x="242214" y="0"/>
                </a:moveTo>
                <a:lnTo>
                  <a:pt x="0" y="120511"/>
                </a:lnTo>
                <a:lnTo>
                  <a:pt x="241654" y="242145"/>
                </a:lnTo>
                <a:lnTo>
                  <a:pt x="241841" y="161429"/>
                </a:lnTo>
                <a:lnTo>
                  <a:pt x="725713" y="161429"/>
                </a:lnTo>
                <a:lnTo>
                  <a:pt x="725897" y="81836"/>
                </a:lnTo>
                <a:lnTo>
                  <a:pt x="242027" y="80714"/>
                </a:lnTo>
                <a:lnTo>
                  <a:pt x="242214" y="0"/>
                </a:lnTo>
                <a:close/>
              </a:path>
              <a:path w="726439" h="242570">
                <a:moveTo>
                  <a:pt x="725713" y="161429"/>
                </a:moveTo>
                <a:lnTo>
                  <a:pt x="241841" y="161429"/>
                </a:lnTo>
                <a:lnTo>
                  <a:pt x="725711" y="162551"/>
                </a:lnTo>
                <a:lnTo>
                  <a:pt x="725713" y="161429"/>
                </a:lnTo>
                <a:close/>
              </a:path>
            </a:pathLst>
          </a:custGeom>
          <a:solidFill>
            <a:srgbClr val="0612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39532" y="2925232"/>
            <a:ext cx="4364567" cy="127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87577" y="2968840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7133" y="3234267"/>
            <a:ext cx="4364567" cy="127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04794" y="3277434"/>
            <a:ext cx="4258310" cy="0"/>
          </a:xfrm>
          <a:custGeom>
            <a:avLst/>
            <a:gdLst/>
            <a:ahLst/>
            <a:cxnLst/>
            <a:rect l="l" t="t" r="r" b="b"/>
            <a:pathLst>
              <a:path w="4258309">
                <a:moveTo>
                  <a:pt x="0" y="0"/>
                </a:moveTo>
                <a:lnTo>
                  <a:pt x="4258056" y="1"/>
                </a:lnTo>
              </a:path>
            </a:pathLst>
          </a:custGeom>
          <a:ln w="26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"/>
    </mc:Choice>
    <mc:Fallback xmlns="">
      <p:transition spd="slow" advTm="21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FD7CA6-527F-FA42-BC6F-C0FC335B6189}"/>
              </a:ext>
            </a:extLst>
          </p:cNvPr>
          <p:cNvSpPr txBox="1"/>
          <p:nvPr/>
        </p:nvSpPr>
        <p:spPr>
          <a:xfrm>
            <a:off x="96253" y="1134844"/>
            <a:ext cx="766812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graphical display of </a:t>
            </a:r>
            <a:r>
              <a:rPr lang="en-GB" dirty="0"/>
              <a:t>dense, continuous data , like GC content, conservation score, etc </a:t>
            </a:r>
          </a:p>
          <a:p>
            <a:endParaRPr lang="en-GB" sz="1000" dirty="0">
              <a:latin typeface="Courier" pitchFamily="2" charset="0"/>
            </a:endParaRPr>
          </a:p>
          <a:p>
            <a:r>
              <a:rPr lang="en-GB" sz="1000" dirty="0" err="1">
                <a:latin typeface="Courier" pitchFamily="2" charset="0"/>
              </a:rPr>
              <a:t>variableStep</a:t>
            </a:r>
            <a:r>
              <a:rPr lang="en-GB" sz="1000" dirty="0">
                <a:latin typeface="Courier" pitchFamily="2" charset="0"/>
              </a:rPr>
              <a:t> </a:t>
            </a:r>
            <a:r>
              <a:rPr lang="en-GB" sz="1000" dirty="0" err="1">
                <a:latin typeface="Courier" pitchFamily="2" charset="0"/>
              </a:rPr>
              <a:t>chrom</a:t>
            </a:r>
            <a:r>
              <a:rPr lang="en-GB" sz="1000" dirty="0">
                <a:latin typeface="Courier" pitchFamily="2" charset="0"/>
              </a:rPr>
              <a:t>=chr2 </a:t>
            </a:r>
          </a:p>
          <a:p>
            <a:r>
              <a:rPr lang="en-GB" sz="1000" dirty="0">
                <a:latin typeface="Courier" pitchFamily="2" charset="0"/>
              </a:rPr>
              <a:t>300701 12.5 </a:t>
            </a:r>
          </a:p>
          <a:p>
            <a:r>
              <a:rPr lang="en-GB" sz="1000" dirty="0">
                <a:latin typeface="Courier" pitchFamily="2" charset="0"/>
              </a:rPr>
              <a:t>300702 12.5 </a:t>
            </a:r>
          </a:p>
          <a:p>
            <a:r>
              <a:rPr lang="en-GB" sz="1000" dirty="0">
                <a:latin typeface="Courier" pitchFamily="2" charset="0"/>
              </a:rPr>
              <a:t>300703 12.5 </a:t>
            </a:r>
          </a:p>
          <a:p>
            <a:r>
              <a:rPr lang="en-GB" sz="1000" dirty="0">
                <a:latin typeface="Courier" pitchFamily="2" charset="0"/>
              </a:rPr>
              <a:t>300704 12.5 </a:t>
            </a:r>
          </a:p>
          <a:p>
            <a:r>
              <a:rPr lang="en-GB" sz="1000" dirty="0">
                <a:latin typeface="Courier" pitchFamily="2" charset="0"/>
              </a:rPr>
              <a:t>300705 12.5 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200" dirty="0"/>
              <a:t>is equivalent to: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000" dirty="0" err="1">
                <a:latin typeface="Courier" pitchFamily="2" charset="0"/>
              </a:rPr>
              <a:t>variableStep</a:t>
            </a:r>
            <a:r>
              <a:rPr lang="en-GB" sz="1000" dirty="0">
                <a:latin typeface="Courier" pitchFamily="2" charset="0"/>
              </a:rPr>
              <a:t> </a:t>
            </a:r>
            <a:r>
              <a:rPr lang="en-GB" sz="1000" dirty="0" err="1">
                <a:latin typeface="Courier" pitchFamily="2" charset="0"/>
              </a:rPr>
              <a:t>chrom</a:t>
            </a:r>
            <a:r>
              <a:rPr lang="en-GB" sz="1000" dirty="0">
                <a:latin typeface="Courier" pitchFamily="2" charset="0"/>
              </a:rPr>
              <a:t>=chr2 span=5 </a:t>
            </a:r>
          </a:p>
          <a:p>
            <a:r>
              <a:rPr lang="en-GB" sz="1000" dirty="0">
                <a:latin typeface="Courier" pitchFamily="2" charset="0"/>
              </a:rPr>
              <a:t>300701 12.5</a:t>
            </a:r>
          </a:p>
          <a:p>
            <a:endParaRPr lang="en-GB" sz="1000" dirty="0">
              <a:latin typeface="Courier" pitchFamily="2" charset="0"/>
            </a:endParaRPr>
          </a:p>
          <a:p>
            <a:r>
              <a:rPr lang="en-GB" sz="1000" dirty="0" err="1">
                <a:latin typeface="Courier" pitchFamily="2" charset="0"/>
              </a:rPr>
              <a:t>fixedStep</a:t>
            </a:r>
            <a:r>
              <a:rPr lang="en-GB" sz="1000" dirty="0">
                <a:latin typeface="Courier" pitchFamily="2" charset="0"/>
              </a:rPr>
              <a:t> </a:t>
            </a:r>
            <a:r>
              <a:rPr lang="en-GB" sz="1000" dirty="0" err="1">
                <a:latin typeface="Courier" pitchFamily="2" charset="0"/>
              </a:rPr>
              <a:t>chrom</a:t>
            </a:r>
            <a:r>
              <a:rPr lang="en-GB" sz="1000" dirty="0">
                <a:latin typeface="Courier" pitchFamily="2" charset="0"/>
              </a:rPr>
              <a:t>=chr3 start=400601 step=100 </a:t>
            </a:r>
          </a:p>
          <a:p>
            <a:r>
              <a:rPr lang="en-GB" sz="1000" dirty="0">
                <a:latin typeface="Courier" pitchFamily="2" charset="0"/>
              </a:rPr>
              <a:t>11 </a:t>
            </a:r>
          </a:p>
          <a:p>
            <a:r>
              <a:rPr lang="en-GB" sz="1000" dirty="0">
                <a:latin typeface="Courier" pitchFamily="2" charset="0"/>
              </a:rPr>
              <a:t>22 </a:t>
            </a:r>
          </a:p>
          <a:p>
            <a:r>
              <a:rPr lang="en-GB" sz="1000" dirty="0">
                <a:latin typeface="Courier" pitchFamily="2" charset="0"/>
              </a:rPr>
              <a:t>33 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200" dirty="0"/>
              <a:t>displays the values 11, 22, and 33 as single-base regions on chromosome 3 at positions 400601, 400701, and 400801, respectively. Adding span=5 to the declaration line: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 err="1">
                <a:latin typeface="Courier" pitchFamily="2" charset="0"/>
              </a:rPr>
              <a:t>fixedStep</a:t>
            </a:r>
            <a:r>
              <a:rPr lang="en-GB" sz="1200" dirty="0">
                <a:latin typeface="Courier" pitchFamily="2" charset="0"/>
              </a:rPr>
              <a:t> </a:t>
            </a:r>
            <a:r>
              <a:rPr lang="en-GB" sz="1200" dirty="0" err="1">
                <a:latin typeface="Courier" pitchFamily="2" charset="0"/>
              </a:rPr>
              <a:t>chrom</a:t>
            </a:r>
            <a:r>
              <a:rPr lang="en-GB" sz="1200" dirty="0">
                <a:latin typeface="Courier" pitchFamily="2" charset="0"/>
              </a:rPr>
              <a:t>=chr3 start=400601 step=100 span=5 </a:t>
            </a:r>
          </a:p>
          <a:p>
            <a:r>
              <a:rPr lang="en-GB" sz="1200" dirty="0">
                <a:latin typeface="Courier" pitchFamily="2" charset="0"/>
              </a:rPr>
              <a:t>11 </a:t>
            </a:r>
          </a:p>
          <a:p>
            <a:r>
              <a:rPr lang="en-GB" sz="1200" dirty="0">
                <a:latin typeface="Courier" pitchFamily="2" charset="0"/>
              </a:rPr>
              <a:t>22 </a:t>
            </a:r>
          </a:p>
          <a:p>
            <a:r>
              <a:rPr lang="en-GB" sz="1200" dirty="0">
                <a:latin typeface="Courier" pitchFamily="2" charset="0"/>
              </a:rPr>
              <a:t>33</a:t>
            </a:r>
          </a:p>
          <a:p>
            <a:endParaRPr lang="en-GB" sz="1200" dirty="0">
              <a:latin typeface="Courier" pitchFamily="2" charset="0"/>
            </a:endParaRPr>
          </a:p>
          <a:p>
            <a:r>
              <a:rPr lang="en-GB" sz="1200" dirty="0"/>
              <a:t>causes the values 11, 22, and 33 to be displayed as 5-base regions on chromosome 3 at positions 400601-400605, 400701-400705, and 400801-400805, respectively. 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1EAAF-5D55-3B40-8917-8002E004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10" y="1491915"/>
            <a:ext cx="2444346" cy="283132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D1A242F-D1BA-0541-8279-504E6117CF94}"/>
              </a:ext>
            </a:extLst>
          </p:cNvPr>
          <p:cNvSpPr/>
          <p:nvPr/>
        </p:nvSpPr>
        <p:spPr bwMode="auto">
          <a:xfrm>
            <a:off x="4900864" y="3248526"/>
            <a:ext cx="577515" cy="36094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FB3618-45A7-9540-B6FD-D988222D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5908"/>
            <a:ext cx="9677400" cy="54419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5DDDF-9317-D141-AEF5-264A2D3A0E38}"/>
              </a:ext>
            </a:extLst>
          </p:cNvPr>
          <p:cNvSpPr txBox="1"/>
          <p:nvPr/>
        </p:nvSpPr>
        <p:spPr>
          <a:xfrm>
            <a:off x="381000" y="283339"/>
            <a:ext cx="321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Wiggle (WIG)/Bigwig</a:t>
            </a:r>
          </a:p>
        </p:txBody>
      </p:sp>
    </p:spTree>
    <p:extLst>
      <p:ext uri="{BB962C8B-B14F-4D97-AF65-F5344CB8AC3E}">
        <p14:creationId xmlns:p14="http://schemas.microsoft.com/office/powerpoint/2010/main" val="1794858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779" y="1922120"/>
            <a:ext cx="8387079" cy="4600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3739" y="1917076"/>
            <a:ext cx="8397240" cy="4611370"/>
          </a:xfrm>
          <a:custGeom>
            <a:avLst/>
            <a:gdLst/>
            <a:ahLst/>
            <a:cxnLst/>
            <a:rect l="l" t="t" r="r" b="b"/>
            <a:pathLst>
              <a:path w="8397240" h="4611370">
                <a:moveTo>
                  <a:pt x="0" y="0"/>
                </a:moveTo>
                <a:lnTo>
                  <a:pt x="8397161" y="0"/>
                </a:lnTo>
                <a:lnTo>
                  <a:pt x="8397161" y="4610875"/>
                </a:lnTo>
                <a:lnTo>
                  <a:pt x="0" y="4610875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7154" y="430378"/>
            <a:ext cx="19386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</a:t>
            </a:r>
            <a:r>
              <a:rPr spc="-15" dirty="0"/>
              <a:t>n</a:t>
            </a:r>
            <a:r>
              <a:rPr spc="-10" dirty="0"/>
              <a:t>ve</a:t>
            </a:r>
            <a:r>
              <a:rPr dirty="0"/>
              <a:t>r</a:t>
            </a:r>
            <a:r>
              <a:rPr spc="-10" dirty="0"/>
              <a:t>s</a:t>
            </a:r>
            <a:r>
              <a:rPr spc="-5" dirty="0"/>
              <a:t>i</a:t>
            </a:r>
            <a:r>
              <a:rPr spc="-15" dirty="0"/>
              <a:t>o</a:t>
            </a:r>
            <a:r>
              <a:rPr dirty="0"/>
              <a:t>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8"/>
    </mc:Choice>
    <mc:Fallback xmlns="">
      <p:transition spd="slow" advTm="5578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779" y="1922120"/>
            <a:ext cx="8387079" cy="4600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3739" y="1917076"/>
            <a:ext cx="8397240" cy="4611370"/>
          </a:xfrm>
          <a:custGeom>
            <a:avLst/>
            <a:gdLst/>
            <a:ahLst/>
            <a:cxnLst/>
            <a:rect l="l" t="t" r="r" b="b"/>
            <a:pathLst>
              <a:path w="8397240" h="4611370">
                <a:moveTo>
                  <a:pt x="0" y="0"/>
                </a:moveTo>
                <a:lnTo>
                  <a:pt x="8397161" y="0"/>
                </a:lnTo>
                <a:lnTo>
                  <a:pt x="8397161" y="4610875"/>
                </a:lnTo>
                <a:lnTo>
                  <a:pt x="0" y="4610875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36433" y="2006600"/>
            <a:ext cx="1667932" cy="1253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6407" y="2034526"/>
            <a:ext cx="1413510" cy="991235"/>
          </a:xfrm>
          <a:custGeom>
            <a:avLst/>
            <a:gdLst/>
            <a:ahLst/>
            <a:cxnLst/>
            <a:rect l="l" t="t" r="r" b="b"/>
            <a:pathLst>
              <a:path w="1413510" h="991235">
                <a:moveTo>
                  <a:pt x="86707" y="832449"/>
                </a:moveTo>
                <a:lnTo>
                  <a:pt x="0" y="990700"/>
                </a:lnTo>
                <a:lnTo>
                  <a:pt x="178515" y="965177"/>
                </a:lnTo>
                <a:lnTo>
                  <a:pt x="147913" y="920934"/>
                </a:lnTo>
                <a:lnTo>
                  <a:pt x="211764" y="876691"/>
                </a:lnTo>
                <a:lnTo>
                  <a:pt x="117309" y="876691"/>
                </a:lnTo>
                <a:lnTo>
                  <a:pt x="86707" y="832449"/>
                </a:lnTo>
                <a:close/>
              </a:path>
              <a:path w="1413510" h="991235">
                <a:moveTo>
                  <a:pt x="1382544" y="0"/>
                </a:moveTo>
                <a:lnTo>
                  <a:pt x="117309" y="876691"/>
                </a:lnTo>
                <a:lnTo>
                  <a:pt x="211764" y="876691"/>
                </a:lnTo>
                <a:lnTo>
                  <a:pt x="1413148" y="44242"/>
                </a:lnTo>
                <a:lnTo>
                  <a:pt x="1382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7300" y="2112433"/>
            <a:ext cx="1549400" cy="1147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5145" y="2141961"/>
            <a:ext cx="1292225" cy="883285"/>
          </a:xfrm>
          <a:custGeom>
            <a:avLst/>
            <a:gdLst/>
            <a:ahLst/>
            <a:cxnLst/>
            <a:rect l="l" t="t" r="r" b="b"/>
            <a:pathLst>
              <a:path w="1292225" h="883285">
                <a:moveTo>
                  <a:pt x="30038" y="0"/>
                </a:moveTo>
                <a:lnTo>
                  <a:pt x="0" y="44627"/>
                </a:lnTo>
                <a:lnTo>
                  <a:pt x="1143111" y="815384"/>
                </a:lnTo>
                <a:lnTo>
                  <a:pt x="1113073" y="860013"/>
                </a:lnTo>
                <a:lnTo>
                  <a:pt x="1291898" y="883264"/>
                </a:lnTo>
                <a:lnTo>
                  <a:pt x="1228383" y="770756"/>
                </a:lnTo>
                <a:lnTo>
                  <a:pt x="1173149" y="770756"/>
                </a:lnTo>
                <a:lnTo>
                  <a:pt x="30038" y="0"/>
                </a:lnTo>
                <a:close/>
              </a:path>
              <a:path w="1292225" h="883285">
                <a:moveTo>
                  <a:pt x="1203189" y="726128"/>
                </a:moveTo>
                <a:lnTo>
                  <a:pt x="1173149" y="770756"/>
                </a:lnTo>
                <a:lnTo>
                  <a:pt x="1228383" y="770756"/>
                </a:lnTo>
                <a:lnTo>
                  <a:pt x="1203189" y="726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61462" y="1675253"/>
            <a:ext cx="5564505" cy="489584"/>
          </a:xfrm>
          <a:custGeom>
            <a:avLst/>
            <a:gdLst/>
            <a:ahLst/>
            <a:cxnLst/>
            <a:rect l="l" t="t" r="r" b="b"/>
            <a:pathLst>
              <a:path w="5564505" h="489585">
                <a:moveTo>
                  <a:pt x="0" y="0"/>
                </a:moveTo>
                <a:lnTo>
                  <a:pt x="5564505" y="0"/>
                </a:lnTo>
                <a:lnTo>
                  <a:pt x="5564505" y="489022"/>
                </a:lnTo>
                <a:lnTo>
                  <a:pt x="0" y="489022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1462" y="1675253"/>
            <a:ext cx="5564505" cy="489584"/>
          </a:xfrm>
          <a:custGeom>
            <a:avLst/>
            <a:gdLst/>
            <a:ahLst/>
            <a:cxnLst/>
            <a:rect l="l" t="t" r="r" b="b"/>
            <a:pathLst>
              <a:path w="5564505" h="489585">
                <a:moveTo>
                  <a:pt x="0" y="0"/>
                </a:moveTo>
                <a:lnTo>
                  <a:pt x="5564505" y="0"/>
                </a:lnTo>
                <a:lnTo>
                  <a:pt x="5564505" y="489022"/>
                </a:lnTo>
                <a:lnTo>
                  <a:pt x="0" y="489022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45536" y="1703774"/>
            <a:ext cx="533019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Arial"/>
                <a:cs typeface="Arial"/>
              </a:rPr>
              <a:t>Note drop </a:t>
            </a:r>
            <a:r>
              <a:rPr sz="2500" spc="15" dirty="0">
                <a:latin typeface="Arial"/>
                <a:cs typeface="Arial"/>
              </a:rPr>
              <a:t>in </a:t>
            </a:r>
            <a:r>
              <a:rPr sz="2500" spc="20" dirty="0">
                <a:latin typeface="Arial"/>
                <a:cs typeface="Arial"/>
              </a:rPr>
              <a:t>coverage </a:t>
            </a:r>
            <a:r>
              <a:rPr sz="2500" spc="15" dirty="0">
                <a:latin typeface="Arial"/>
                <a:cs typeface="Arial"/>
              </a:rPr>
              <a:t>at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breakpoints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44900" y="2239434"/>
            <a:ext cx="139700" cy="3903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9847" y="2269736"/>
            <a:ext cx="6985" cy="3782695"/>
          </a:xfrm>
          <a:custGeom>
            <a:avLst/>
            <a:gdLst/>
            <a:ahLst/>
            <a:cxnLst/>
            <a:rect l="l" t="t" r="r" b="b"/>
            <a:pathLst>
              <a:path w="6985" h="3782695">
                <a:moveTo>
                  <a:pt x="6451" y="0"/>
                </a:moveTo>
                <a:lnTo>
                  <a:pt x="0" y="3782330"/>
                </a:lnTo>
              </a:path>
            </a:pathLst>
          </a:custGeom>
          <a:ln w="40322">
            <a:solidFill>
              <a:srgbClr val="C000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13133" y="2239434"/>
            <a:ext cx="139700" cy="3903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0270" y="2269736"/>
            <a:ext cx="6985" cy="3782695"/>
          </a:xfrm>
          <a:custGeom>
            <a:avLst/>
            <a:gdLst/>
            <a:ahLst/>
            <a:cxnLst/>
            <a:rect l="l" t="t" r="r" b="b"/>
            <a:pathLst>
              <a:path w="6984" h="3782695">
                <a:moveTo>
                  <a:pt x="6451" y="0"/>
                </a:moveTo>
                <a:lnTo>
                  <a:pt x="0" y="3782330"/>
                </a:lnTo>
              </a:path>
            </a:pathLst>
          </a:custGeom>
          <a:ln w="40322">
            <a:solidFill>
              <a:srgbClr val="C000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1"/>
    </mc:Choice>
    <mc:Fallback xmlns="">
      <p:transition spd="slow" advTm="12391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5" y="2040957"/>
            <a:ext cx="9677394" cy="4751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3725" y="2029741"/>
            <a:ext cx="8951595" cy="4197350"/>
          </a:xfrm>
          <a:custGeom>
            <a:avLst/>
            <a:gdLst/>
            <a:ahLst/>
            <a:cxnLst/>
            <a:rect l="l" t="t" r="r" b="b"/>
            <a:pathLst>
              <a:path w="8951595" h="4197350">
                <a:moveTo>
                  <a:pt x="0" y="0"/>
                </a:moveTo>
                <a:lnTo>
                  <a:pt x="8951595" y="0"/>
                </a:lnTo>
                <a:lnTo>
                  <a:pt x="8951595" y="4197209"/>
                </a:lnTo>
                <a:lnTo>
                  <a:pt x="0" y="419720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6620" y="2242985"/>
            <a:ext cx="1642609" cy="4347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10" dirty="0"/>
              <a:t>Inversion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8996" y="1781286"/>
            <a:ext cx="4632960" cy="749935"/>
          </a:xfrm>
          <a:prstGeom prst="rect">
            <a:avLst/>
          </a:prstGeom>
          <a:solidFill>
            <a:srgbClr val="FFFDB3"/>
          </a:solidFill>
          <a:ln w="10089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90"/>
              </a:spcBef>
            </a:pPr>
            <a:r>
              <a:rPr sz="2100" dirty="0">
                <a:latin typeface="Calibri"/>
                <a:cs typeface="Calibri"/>
              </a:rPr>
              <a:t>Right-click </a:t>
            </a:r>
            <a:r>
              <a:rPr sz="2100" spc="10" dirty="0">
                <a:latin typeface="Calibri"/>
                <a:cs typeface="Calibri"/>
              </a:rPr>
              <a:t>on the </a:t>
            </a:r>
            <a:r>
              <a:rPr sz="2100" spc="5" dirty="0">
                <a:latin typeface="Calibri"/>
                <a:cs typeface="Calibri"/>
              </a:rPr>
              <a:t>alignments </a:t>
            </a:r>
            <a:r>
              <a:rPr sz="2100" spc="10" dirty="0">
                <a:latin typeface="Calibri"/>
                <a:cs typeface="Calibri"/>
              </a:rPr>
              <a:t>and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select</a:t>
            </a:r>
            <a:endParaRPr sz="210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  <a:spcBef>
                <a:spcPts val="20"/>
              </a:spcBef>
            </a:pPr>
            <a:r>
              <a:rPr sz="2100" b="1" i="1" spc="5" dirty="0">
                <a:latin typeface="Calibri-BoldItalic"/>
                <a:cs typeface="Calibri-BoldItalic"/>
              </a:rPr>
              <a:t>View as</a:t>
            </a:r>
            <a:r>
              <a:rPr sz="2100" b="1" i="1" spc="-35" dirty="0">
                <a:latin typeface="Calibri-BoldItalic"/>
                <a:cs typeface="Calibri-BoldItalic"/>
              </a:rPr>
              <a:t> </a:t>
            </a:r>
            <a:r>
              <a:rPr sz="2100" b="1" i="1" dirty="0">
                <a:latin typeface="Calibri-BoldItalic"/>
                <a:cs typeface="Calibri-BoldItalic"/>
              </a:rPr>
              <a:t>pairs</a:t>
            </a:r>
            <a:endParaRPr sz="210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1154093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5" y="2031984"/>
            <a:ext cx="9677394" cy="475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0" y="1049529"/>
            <a:ext cx="9677400" cy="424180"/>
          </a:xfrm>
          <a:custGeom>
            <a:avLst/>
            <a:gdLst/>
            <a:ahLst/>
            <a:cxnLst/>
            <a:rect l="l" t="t" r="r" b="b"/>
            <a:pathLst>
              <a:path w="9677400" h="424180">
                <a:moveTo>
                  <a:pt x="0" y="0"/>
                </a:moveTo>
                <a:lnTo>
                  <a:pt x="9677400" y="0"/>
                </a:lnTo>
                <a:lnTo>
                  <a:pt x="9677400" y="423820"/>
                </a:lnTo>
                <a:lnTo>
                  <a:pt x="0" y="423820"/>
                </a:lnTo>
                <a:lnTo>
                  <a:pt x="0" y="0"/>
                </a:lnTo>
                <a:close/>
              </a:path>
            </a:pathLst>
          </a:custGeom>
          <a:ln w="10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44" y="1054574"/>
            <a:ext cx="9672955" cy="414020"/>
          </a:xfrm>
          <a:prstGeom prst="rect">
            <a:avLst/>
          </a:prstGeom>
          <a:solidFill>
            <a:srgbClr val="ABCDB9"/>
          </a:solidFill>
        </p:spPr>
        <p:txBody>
          <a:bodyPr vert="horz" wrap="square" lIns="0" tIns="40005" rIns="0" bIns="0" rtlCol="0">
            <a:spAutoFit/>
          </a:bodyPr>
          <a:lstStyle/>
          <a:p>
            <a:pPr marL="461645">
              <a:lnSpc>
                <a:spcPct val="100000"/>
              </a:lnSpc>
              <a:spcBef>
                <a:spcPts val="315"/>
              </a:spcBef>
            </a:pPr>
            <a:r>
              <a:rPr sz="2100" spc="10" dirty="0">
                <a:latin typeface="Arial"/>
                <a:cs typeface="Arial"/>
              </a:rPr>
              <a:t>Hands-on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exercise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" y="254000"/>
            <a:ext cx="9677400" cy="7905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z="3400" b="1" spc="-10" dirty="0">
                <a:solidFill>
                  <a:srgbClr val="FFFFFF"/>
                </a:solidFill>
                <a:latin typeface="Arial"/>
                <a:cs typeface="Arial"/>
              </a:rPr>
              <a:t>Inversion</a:t>
            </a:r>
            <a:endParaRPr sz="3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412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3634" y="3088424"/>
            <a:ext cx="386842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>
                <a:solidFill>
                  <a:srgbClr val="000000"/>
                </a:solidFill>
              </a:rPr>
              <a:t>Viewing</a:t>
            </a:r>
            <a:r>
              <a:rPr sz="3800" spc="-35" dirty="0">
                <a:solidFill>
                  <a:srgbClr val="000000"/>
                </a:solidFill>
              </a:rPr>
              <a:t> </a:t>
            </a:r>
            <a:r>
              <a:rPr sz="3800" spc="-25" dirty="0">
                <a:solidFill>
                  <a:srgbClr val="000000"/>
                </a:solidFill>
              </a:rPr>
              <a:t>Variants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1287595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" y="254000"/>
            <a:ext cx="9677400" cy="807720"/>
          </a:xfrm>
          <a:custGeom>
            <a:avLst/>
            <a:gdLst/>
            <a:ahLst/>
            <a:cxnLst/>
            <a:rect l="l" t="t" r="r" b="b"/>
            <a:pathLst>
              <a:path w="9677400" h="807719">
                <a:moveTo>
                  <a:pt x="0" y="0"/>
                </a:moveTo>
                <a:lnTo>
                  <a:pt x="9677400" y="0"/>
                </a:lnTo>
                <a:lnTo>
                  <a:pt x="9677400" y="807156"/>
                </a:lnTo>
                <a:lnTo>
                  <a:pt x="0" y="8071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0799" y="2089698"/>
            <a:ext cx="7955280" cy="9315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-20" dirty="0">
                <a:solidFill>
                  <a:srgbClr val="000000"/>
                </a:solidFill>
                <a:latin typeface="Calibri"/>
                <a:cs typeface="Calibri"/>
              </a:rPr>
              <a:t>Variant </a:t>
            </a:r>
            <a:r>
              <a:rPr sz="2950" spc="5" dirty="0">
                <a:solidFill>
                  <a:srgbClr val="000000"/>
                </a:solidFill>
                <a:latin typeface="Calibri"/>
                <a:cs typeface="Calibri"/>
              </a:rPr>
              <a:t>Call </a:t>
            </a:r>
            <a:r>
              <a:rPr sz="2950" spc="-5" dirty="0">
                <a:solidFill>
                  <a:srgbClr val="000000"/>
                </a:solidFill>
                <a:latin typeface="Calibri"/>
                <a:cs typeface="Calibri"/>
              </a:rPr>
              <a:t>Format</a:t>
            </a:r>
            <a:r>
              <a:rPr sz="295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000000"/>
                </a:solidFill>
                <a:latin typeface="Calibri"/>
                <a:cs typeface="Calibri"/>
              </a:rPr>
              <a:t>(VCF):</a:t>
            </a: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950" b="0" dirty="0">
                <a:solidFill>
                  <a:srgbClr val="000000"/>
                </a:solidFill>
                <a:latin typeface="Calibri"/>
                <a:cs typeface="Calibri"/>
              </a:rPr>
              <a:t>File </a:t>
            </a:r>
            <a:r>
              <a:rPr sz="2950" b="0" spc="-10" dirty="0">
                <a:solidFill>
                  <a:srgbClr val="000000"/>
                </a:solidFill>
                <a:latin typeface="Calibri"/>
                <a:cs typeface="Calibri"/>
              </a:rPr>
              <a:t>format </a:t>
            </a:r>
            <a:r>
              <a:rPr sz="2950" b="0" spc="-20" dirty="0">
                <a:solidFill>
                  <a:srgbClr val="000000"/>
                </a:solidFill>
                <a:latin typeface="Calibri"/>
                <a:cs typeface="Calibri"/>
              </a:rPr>
              <a:t>for </a:t>
            </a:r>
            <a:r>
              <a:rPr sz="2950" b="0" dirty="0">
                <a:solidFill>
                  <a:srgbClr val="000000"/>
                </a:solidFill>
                <a:latin typeface="Calibri"/>
                <a:cs typeface="Calibri"/>
              </a:rPr>
              <a:t>encoding </a:t>
            </a:r>
            <a:r>
              <a:rPr sz="2950" b="0" spc="-10" dirty="0">
                <a:solidFill>
                  <a:srgbClr val="000000"/>
                </a:solidFill>
                <a:latin typeface="Calibri"/>
                <a:cs typeface="Calibri"/>
              </a:rPr>
              <a:t>variant </a:t>
            </a:r>
            <a:r>
              <a:rPr sz="2950" b="0" spc="-5" dirty="0">
                <a:solidFill>
                  <a:srgbClr val="000000"/>
                </a:solidFill>
                <a:latin typeface="Calibri"/>
                <a:cs typeface="Calibri"/>
              </a:rPr>
              <a:t>sites </a:t>
            </a:r>
            <a:r>
              <a:rPr sz="2950" b="0" spc="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950" b="0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50" b="0" dirty="0">
                <a:solidFill>
                  <a:srgbClr val="000000"/>
                </a:solidFill>
                <a:latin typeface="Calibri"/>
                <a:cs typeface="Calibri"/>
              </a:rPr>
              <a:t>genotypes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799" y="3843879"/>
            <a:ext cx="7084695" cy="1572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20" dirty="0">
                <a:latin typeface="Calibri"/>
                <a:cs typeface="Calibri"/>
              </a:rPr>
              <a:t>The </a:t>
            </a:r>
            <a:r>
              <a:rPr sz="2500" spc="10" dirty="0">
                <a:latin typeface="Calibri"/>
                <a:cs typeface="Calibri"/>
              </a:rPr>
              <a:t>VCF specification is </a:t>
            </a:r>
            <a:r>
              <a:rPr sz="2500" spc="15" dirty="0">
                <a:latin typeface="Calibri"/>
                <a:cs typeface="Calibri"/>
              </a:rPr>
              <a:t>now </a:t>
            </a:r>
            <a:r>
              <a:rPr sz="2500" spc="10" dirty="0">
                <a:latin typeface="Calibri"/>
                <a:cs typeface="Calibri"/>
              </a:rPr>
              <a:t>maintained by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spc="15" dirty="0">
                <a:latin typeface="Calibri"/>
                <a:cs typeface="Calibri"/>
              </a:rPr>
              <a:t>the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85"/>
              </a:lnSpc>
              <a:spcBef>
                <a:spcPts val="35"/>
              </a:spcBef>
            </a:pPr>
            <a:r>
              <a:rPr sz="2500" i="1" spc="15" dirty="0">
                <a:latin typeface="Calibri"/>
                <a:cs typeface="Calibri"/>
              </a:rPr>
              <a:t>Global </a:t>
            </a:r>
            <a:r>
              <a:rPr sz="2500" i="1" spc="10" dirty="0">
                <a:latin typeface="Calibri"/>
                <a:cs typeface="Calibri"/>
              </a:rPr>
              <a:t>Alliance </a:t>
            </a:r>
            <a:r>
              <a:rPr sz="2500" i="1" spc="5" dirty="0">
                <a:latin typeface="Calibri"/>
                <a:cs typeface="Calibri"/>
              </a:rPr>
              <a:t>for </a:t>
            </a:r>
            <a:r>
              <a:rPr sz="2500" i="1" spc="20" dirty="0">
                <a:latin typeface="Calibri"/>
                <a:cs typeface="Calibri"/>
              </a:rPr>
              <a:t>Genomics and </a:t>
            </a:r>
            <a:r>
              <a:rPr sz="2500" i="1" spc="15" dirty="0">
                <a:latin typeface="Calibri"/>
                <a:cs typeface="Calibri"/>
              </a:rPr>
              <a:t>Health</a:t>
            </a:r>
            <a:r>
              <a:rPr sz="2500" i="1" spc="-5" dirty="0">
                <a:latin typeface="Calibri"/>
                <a:cs typeface="Calibri"/>
              </a:rPr>
              <a:t> </a:t>
            </a:r>
            <a:r>
              <a:rPr sz="2500" i="1" spc="15" dirty="0">
                <a:latin typeface="Calibri"/>
                <a:cs typeface="Calibri"/>
              </a:rPr>
              <a:t>(GA4GH)</a:t>
            </a:r>
            <a:endParaRPr sz="2500">
              <a:latin typeface="Calibri"/>
              <a:cs typeface="Calibri"/>
            </a:endParaRPr>
          </a:p>
          <a:p>
            <a:pPr marL="497205">
              <a:lnSpc>
                <a:spcPts val="3105"/>
              </a:lnSpc>
            </a:pPr>
            <a:r>
              <a:rPr sz="2600" spc="-70" dirty="0">
                <a:latin typeface="Wingdings"/>
                <a:cs typeface="Wingdings"/>
              </a:rPr>
              <a:t>à</a:t>
            </a:r>
            <a:r>
              <a:rPr sz="2600" spc="-2030" dirty="0">
                <a:latin typeface="Wingdings"/>
                <a:cs typeface="Wingdings"/>
              </a:rPr>
              <a:t> </a:t>
            </a:r>
            <a:r>
              <a:rPr sz="2500" i="1" spc="10" dirty="0">
                <a:latin typeface="Calibri"/>
                <a:cs typeface="Calibri"/>
              </a:rPr>
              <a:t>Data</a:t>
            </a:r>
            <a:r>
              <a:rPr sz="2500" i="1" spc="5" dirty="0">
                <a:latin typeface="Calibri"/>
                <a:cs typeface="Calibri"/>
              </a:rPr>
              <a:t> Working </a:t>
            </a:r>
            <a:r>
              <a:rPr sz="2500" i="1" spc="20" dirty="0">
                <a:latin typeface="Calibri"/>
                <a:cs typeface="Calibri"/>
              </a:rPr>
              <a:t>Group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600" spc="-70" dirty="0">
                <a:latin typeface="Wingdings"/>
                <a:cs typeface="Wingdings"/>
              </a:rPr>
              <a:t>à</a:t>
            </a:r>
            <a:r>
              <a:rPr sz="2600" spc="-2030" dirty="0">
                <a:latin typeface="Wingdings"/>
                <a:cs typeface="Wingdings"/>
              </a:rPr>
              <a:t> </a:t>
            </a:r>
            <a:r>
              <a:rPr sz="2500" i="1" spc="10" dirty="0">
                <a:latin typeface="Calibri"/>
                <a:cs typeface="Calibri"/>
              </a:rPr>
              <a:t>File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15" dirty="0">
                <a:latin typeface="Calibri"/>
                <a:cs typeface="Calibri"/>
              </a:rPr>
              <a:t>Formats</a:t>
            </a:r>
            <a:r>
              <a:rPr sz="2500" i="1" spc="5" dirty="0">
                <a:latin typeface="Calibri"/>
                <a:cs typeface="Calibri"/>
              </a:rPr>
              <a:t> </a:t>
            </a:r>
            <a:r>
              <a:rPr sz="2500" i="1" spc="-35" dirty="0">
                <a:latin typeface="Calibri"/>
                <a:cs typeface="Calibri"/>
              </a:rPr>
              <a:t>Task</a:t>
            </a:r>
            <a:r>
              <a:rPr sz="2500" i="1" dirty="0">
                <a:latin typeface="Calibri"/>
                <a:cs typeface="Calibri"/>
              </a:rPr>
              <a:t> </a:t>
            </a:r>
            <a:r>
              <a:rPr sz="2500" i="1" spc="-30" dirty="0">
                <a:latin typeface="Calibri"/>
                <a:cs typeface="Calibri"/>
              </a:rPr>
              <a:t>Team</a:t>
            </a:r>
            <a:endParaRPr sz="2500">
              <a:latin typeface="Calibri"/>
              <a:cs typeface="Calibri"/>
            </a:endParaRPr>
          </a:p>
          <a:p>
            <a:pPr marL="497205">
              <a:lnSpc>
                <a:spcPct val="100000"/>
              </a:lnSpc>
              <a:spcBef>
                <a:spcPts val="15"/>
              </a:spcBef>
            </a:pPr>
            <a:r>
              <a:rPr sz="2500" spc="5" dirty="0">
                <a:latin typeface="Calibri"/>
                <a:cs typeface="Calibri"/>
              </a:rPr>
              <a:t>(</a:t>
            </a:r>
            <a:r>
              <a:rPr sz="2500" spc="5" dirty="0">
                <a:latin typeface="Calibri"/>
                <a:cs typeface="Calibri"/>
                <a:hlinkClick r:id="rId2"/>
              </a:rPr>
              <a:t>http://ga4gh.org/#/fileformats-team)</a:t>
            </a:r>
            <a:endParaRPr sz="2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375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2032-B4B8-0F44-823B-4B5DD810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41CE35-F767-674A-B64E-4D7A04FA327C}"/>
              </a:ext>
            </a:extLst>
          </p:cNvPr>
          <p:cNvSpPr txBox="1"/>
          <p:nvPr/>
        </p:nvSpPr>
        <p:spPr>
          <a:xfrm>
            <a:off x="296779" y="225317"/>
            <a:ext cx="435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VCF (Variant Call Format)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9B24EB-6F3F-B24E-AFB3-A66CF379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102"/>
            <a:ext cx="9144000" cy="33197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78BA0B5-076E-B941-BA7F-F0D7B4354E13}"/>
              </a:ext>
            </a:extLst>
          </p:cNvPr>
          <p:cNvGrpSpPr/>
          <p:nvPr/>
        </p:nvGrpSpPr>
        <p:grpSpPr>
          <a:xfrm>
            <a:off x="0" y="1769102"/>
            <a:ext cx="9144000" cy="2425909"/>
            <a:chOff x="0" y="1769102"/>
            <a:chExt cx="9144000" cy="24259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A44249-CEC6-9142-B230-A74680C6B236}"/>
                </a:ext>
              </a:extLst>
            </p:cNvPr>
            <p:cNvSpPr/>
            <p:nvPr/>
          </p:nvSpPr>
          <p:spPr bwMode="auto">
            <a:xfrm>
              <a:off x="0" y="1769102"/>
              <a:ext cx="9144000" cy="2425909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90E24-A780-AF48-811E-EF541F9765BA}"/>
                </a:ext>
              </a:extLst>
            </p:cNvPr>
            <p:cNvSpPr txBox="1"/>
            <p:nvPr/>
          </p:nvSpPr>
          <p:spPr>
            <a:xfrm>
              <a:off x="6104021" y="3059668"/>
              <a:ext cx="1788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Metainformation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782333-7790-0642-B23B-B636E5C91495}"/>
              </a:ext>
            </a:extLst>
          </p:cNvPr>
          <p:cNvGrpSpPr/>
          <p:nvPr/>
        </p:nvGrpSpPr>
        <p:grpSpPr>
          <a:xfrm>
            <a:off x="0" y="3832877"/>
            <a:ext cx="9144000" cy="498491"/>
            <a:chOff x="0" y="3832877"/>
            <a:chExt cx="9144000" cy="4984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5A52BF-D1E7-8A41-BE41-D15A3E7692D6}"/>
                </a:ext>
              </a:extLst>
            </p:cNvPr>
            <p:cNvSpPr/>
            <p:nvPr/>
          </p:nvSpPr>
          <p:spPr bwMode="auto">
            <a:xfrm>
              <a:off x="0" y="4195011"/>
              <a:ext cx="9144000" cy="136357"/>
            </a:xfrm>
            <a:prstGeom prst="rect">
              <a:avLst/>
            </a:prstGeom>
            <a:solidFill>
              <a:schemeClr val="tx1">
                <a:lumMod val="75000"/>
                <a:alpha val="26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2B4AFE-1DB1-C349-BA0C-F854402F900D}"/>
                </a:ext>
              </a:extLst>
            </p:cNvPr>
            <p:cNvSpPr txBox="1"/>
            <p:nvPr/>
          </p:nvSpPr>
          <p:spPr>
            <a:xfrm>
              <a:off x="7257991" y="3832877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Header line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9AB5AB-7631-284A-A7B3-B8B65D536B2F}"/>
              </a:ext>
            </a:extLst>
          </p:cNvPr>
          <p:cNvGrpSpPr/>
          <p:nvPr/>
        </p:nvGrpSpPr>
        <p:grpSpPr>
          <a:xfrm>
            <a:off x="0" y="4331368"/>
            <a:ext cx="9144000" cy="1204379"/>
            <a:chOff x="0" y="4331368"/>
            <a:chExt cx="9144000" cy="12043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3EE440-C3EF-5F4E-8107-6D994D8B7D51}"/>
                </a:ext>
              </a:extLst>
            </p:cNvPr>
            <p:cNvSpPr/>
            <p:nvPr/>
          </p:nvSpPr>
          <p:spPr bwMode="auto">
            <a:xfrm>
              <a:off x="0" y="4331368"/>
              <a:ext cx="9144000" cy="75753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1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9F4266-9AB9-BB4C-A443-BFA9D92FA43B}"/>
                </a:ext>
              </a:extLst>
            </p:cNvPr>
            <p:cNvSpPr txBox="1"/>
            <p:nvPr/>
          </p:nvSpPr>
          <p:spPr>
            <a:xfrm>
              <a:off x="7257991" y="5166415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1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85" y="1793292"/>
            <a:ext cx="7903209" cy="5121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154" y="430371"/>
            <a:ext cx="542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65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796303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85" y="1793292"/>
            <a:ext cx="7903209" cy="5121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24917" y="2942015"/>
            <a:ext cx="1583055" cy="424180"/>
          </a:xfrm>
          <a:prstGeom prst="rect">
            <a:avLst/>
          </a:prstGeom>
          <a:solidFill>
            <a:srgbClr val="FFFB9A"/>
          </a:solidFill>
          <a:ln w="10088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00"/>
              </a:spcBef>
            </a:pPr>
            <a:r>
              <a:rPr sz="2100" spc="-15" dirty="0">
                <a:latin typeface="Calibri"/>
                <a:cs typeface="Calibri"/>
              </a:rPr>
              <a:t>Variant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sites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4895" y="4353874"/>
            <a:ext cx="1451610" cy="424180"/>
          </a:xfrm>
          <a:prstGeom prst="rect">
            <a:avLst/>
          </a:prstGeom>
          <a:solidFill>
            <a:srgbClr val="FFFB9A"/>
          </a:solidFill>
          <a:ln w="10088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10"/>
              </a:spcBef>
            </a:pPr>
            <a:r>
              <a:rPr sz="2100" spc="5" dirty="0">
                <a:latin typeface="Calibri"/>
                <a:cs typeface="Calibri"/>
              </a:rPr>
              <a:t>Genotypes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4388" y="4210939"/>
            <a:ext cx="1532255" cy="749935"/>
          </a:xfrm>
          <a:custGeom>
            <a:avLst/>
            <a:gdLst/>
            <a:ahLst/>
            <a:cxnLst/>
            <a:rect l="l" t="t" r="r" b="b"/>
            <a:pathLst>
              <a:path w="1532255" h="749935">
                <a:moveTo>
                  <a:pt x="0" y="0"/>
                </a:moveTo>
                <a:lnTo>
                  <a:pt x="1532254" y="0"/>
                </a:lnTo>
                <a:lnTo>
                  <a:pt x="1532254" y="749834"/>
                </a:lnTo>
                <a:lnTo>
                  <a:pt x="0" y="749834"/>
                </a:lnTo>
                <a:lnTo>
                  <a:pt x="0" y="0"/>
                </a:lnTo>
                <a:close/>
              </a:path>
            </a:pathLst>
          </a:custGeom>
          <a:solidFill>
            <a:srgbClr val="FFFB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388" y="4210939"/>
            <a:ext cx="1532255" cy="749935"/>
          </a:xfrm>
          <a:custGeom>
            <a:avLst/>
            <a:gdLst/>
            <a:ahLst/>
            <a:cxnLst/>
            <a:rect l="l" t="t" r="r" b="b"/>
            <a:pathLst>
              <a:path w="1532255" h="749935">
                <a:moveTo>
                  <a:pt x="0" y="0"/>
                </a:moveTo>
                <a:lnTo>
                  <a:pt x="1532255" y="0"/>
                </a:lnTo>
                <a:lnTo>
                  <a:pt x="1532255" y="749834"/>
                </a:lnTo>
                <a:lnTo>
                  <a:pt x="0" y="749834"/>
                </a:lnTo>
                <a:lnTo>
                  <a:pt x="0" y="0"/>
                </a:lnTo>
                <a:close/>
              </a:path>
            </a:pathLst>
          </a:custGeom>
          <a:ln w="100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8462" y="4233228"/>
            <a:ext cx="1320800" cy="673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20"/>
              </a:spcBef>
            </a:pPr>
            <a:r>
              <a:rPr sz="2100" spc="10" dirty="0">
                <a:latin typeface="Calibri"/>
                <a:cs typeface="Calibri"/>
              </a:rPr>
              <a:t>Sample  </a:t>
            </a:r>
            <a:r>
              <a:rPr sz="2100" spc="5" dirty="0">
                <a:latin typeface="Calibri"/>
                <a:cs typeface="Calibri"/>
              </a:rPr>
              <a:t>i</a:t>
            </a:r>
            <a:r>
              <a:rPr sz="2100" spc="-5" dirty="0">
                <a:latin typeface="Calibri"/>
                <a:cs typeface="Calibri"/>
              </a:rPr>
              <a:t>n</a:t>
            </a:r>
            <a:r>
              <a:rPr sz="2100" spc="-35" dirty="0">
                <a:latin typeface="Calibri"/>
                <a:cs typeface="Calibri"/>
              </a:rPr>
              <a:t>f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r</a:t>
            </a:r>
            <a:r>
              <a:rPr sz="2100" spc="15" dirty="0">
                <a:latin typeface="Calibri"/>
                <a:cs typeface="Calibri"/>
              </a:rPr>
              <a:t>m</a:t>
            </a:r>
            <a:r>
              <a:rPr sz="2100" spc="-5" dirty="0">
                <a:latin typeface="Calibri"/>
                <a:cs typeface="Calibri"/>
              </a:rPr>
              <a:t>a</a:t>
            </a:r>
            <a:r>
              <a:rPr sz="2100" spc="5" dirty="0">
                <a:latin typeface="Calibri"/>
                <a:cs typeface="Calibri"/>
              </a:rPr>
              <a:t>ti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15" dirty="0">
                <a:latin typeface="Calibri"/>
                <a:cs typeface="Calibri"/>
              </a:rPr>
              <a:t>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3967" y="3505200"/>
            <a:ext cx="563033" cy="218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2247" y="3563337"/>
            <a:ext cx="437515" cy="2018030"/>
          </a:xfrm>
          <a:custGeom>
            <a:avLst/>
            <a:gdLst/>
            <a:ahLst/>
            <a:cxnLst/>
            <a:rect l="l" t="t" r="r" b="b"/>
            <a:pathLst>
              <a:path w="437514" h="2018029">
                <a:moveTo>
                  <a:pt x="436983" y="2017888"/>
                </a:moveTo>
                <a:lnTo>
                  <a:pt x="367923" y="2016030"/>
                </a:lnTo>
                <a:lnTo>
                  <a:pt x="307944" y="2010857"/>
                </a:lnTo>
                <a:lnTo>
                  <a:pt x="260647" y="2002967"/>
                </a:lnTo>
                <a:lnTo>
                  <a:pt x="218490" y="1981443"/>
                </a:lnTo>
                <a:lnTo>
                  <a:pt x="218492" y="1045389"/>
                </a:lnTo>
                <a:lnTo>
                  <a:pt x="207354" y="1033870"/>
                </a:lnTo>
                <a:lnTo>
                  <a:pt x="176336" y="1023865"/>
                </a:lnTo>
                <a:lnTo>
                  <a:pt x="129039" y="1015976"/>
                </a:lnTo>
                <a:lnTo>
                  <a:pt x="69060" y="1010802"/>
                </a:lnTo>
                <a:lnTo>
                  <a:pt x="0" y="1008944"/>
                </a:lnTo>
                <a:lnTo>
                  <a:pt x="69060" y="1007086"/>
                </a:lnTo>
                <a:lnTo>
                  <a:pt x="129039" y="1001912"/>
                </a:lnTo>
                <a:lnTo>
                  <a:pt x="176336" y="994023"/>
                </a:lnTo>
                <a:lnTo>
                  <a:pt x="207354" y="984018"/>
                </a:lnTo>
                <a:lnTo>
                  <a:pt x="218492" y="972499"/>
                </a:lnTo>
                <a:lnTo>
                  <a:pt x="218492" y="36445"/>
                </a:lnTo>
                <a:lnTo>
                  <a:pt x="229631" y="24925"/>
                </a:lnTo>
                <a:lnTo>
                  <a:pt x="260649" y="14921"/>
                </a:lnTo>
                <a:lnTo>
                  <a:pt x="307946" y="7031"/>
                </a:lnTo>
                <a:lnTo>
                  <a:pt x="367925" y="1857"/>
                </a:lnTo>
                <a:lnTo>
                  <a:pt x="436985" y="0"/>
                </a:lnTo>
              </a:path>
            </a:pathLst>
          </a:custGeom>
          <a:ln w="604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0500" y="254000"/>
            <a:ext cx="9677400" cy="8077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892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49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30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1157312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885" y="1793292"/>
            <a:ext cx="7903209" cy="5121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64" y="3563337"/>
            <a:ext cx="7258050" cy="2905760"/>
          </a:xfrm>
          <a:custGeom>
            <a:avLst/>
            <a:gdLst/>
            <a:ahLst/>
            <a:cxnLst/>
            <a:rect l="l" t="t" r="r" b="b"/>
            <a:pathLst>
              <a:path w="7258050" h="2905760">
                <a:moveTo>
                  <a:pt x="0" y="0"/>
                </a:moveTo>
                <a:lnTo>
                  <a:pt x="7258050" y="0"/>
                </a:lnTo>
                <a:lnTo>
                  <a:pt x="7258050" y="2905759"/>
                </a:lnTo>
                <a:lnTo>
                  <a:pt x="0" y="2905759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1464" y="1814502"/>
            <a:ext cx="7258050" cy="995680"/>
          </a:xfrm>
          <a:custGeom>
            <a:avLst/>
            <a:gdLst/>
            <a:ahLst/>
            <a:cxnLst/>
            <a:rect l="l" t="t" r="r" b="b"/>
            <a:pathLst>
              <a:path w="7258050" h="995680">
                <a:moveTo>
                  <a:pt x="0" y="0"/>
                </a:moveTo>
                <a:lnTo>
                  <a:pt x="7258050" y="0"/>
                </a:lnTo>
                <a:lnTo>
                  <a:pt x="7258050" y="995492"/>
                </a:lnTo>
                <a:lnTo>
                  <a:pt x="0" y="995492"/>
                </a:lnTo>
                <a:lnTo>
                  <a:pt x="0" y="0"/>
                </a:lnTo>
                <a:close/>
              </a:path>
            </a:pathLst>
          </a:custGeom>
          <a:solidFill>
            <a:srgbClr val="F8F7F3">
              <a:alpha val="7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154" y="430371"/>
            <a:ext cx="5420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Viewing </a:t>
            </a:r>
            <a:r>
              <a:rPr spc="-10" dirty="0"/>
              <a:t>variants </a:t>
            </a:r>
            <a:r>
              <a:rPr spc="-5" dirty="0"/>
              <a:t>(VCF</a:t>
            </a:r>
            <a:r>
              <a:rPr spc="-65" dirty="0"/>
              <a:t> </a:t>
            </a:r>
            <a:r>
              <a:rPr spc="-5" dirty="0"/>
              <a:t>file)</a:t>
            </a:r>
          </a:p>
        </p:txBody>
      </p:sp>
    </p:spTree>
    <p:extLst>
      <p:ext uri="{BB962C8B-B14F-4D97-AF65-F5344CB8AC3E}">
        <p14:creationId xmlns:p14="http://schemas.microsoft.com/office/powerpoint/2010/main" val="2066493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2468</TotalTime>
  <Words>1724</Words>
  <Application>Microsoft Macintosh PowerPoint</Application>
  <PresentationFormat>Custom</PresentationFormat>
  <Paragraphs>533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117</vt:i4>
      </vt:variant>
    </vt:vector>
  </HeadingPairs>
  <TitlesOfParts>
    <vt:vector size="132" baseType="lpstr">
      <vt:lpstr>Arial</vt:lpstr>
      <vt:lpstr>Arial-BoldItalicMT</vt:lpstr>
      <vt:lpstr>Calibri</vt:lpstr>
      <vt:lpstr>Calibri Light</vt:lpstr>
      <vt:lpstr>Calibri-BoldItalic</vt:lpstr>
      <vt:lpstr>Chalkboard</vt:lpstr>
      <vt:lpstr>Courier</vt:lpstr>
      <vt:lpstr>Courier New</vt:lpstr>
      <vt:lpstr>Times</vt:lpstr>
      <vt:lpstr>Times New Roman</vt:lpstr>
      <vt:lpstr>Verdana</vt:lpstr>
      <vt:lpstr>Wingdings</vt:lpstr>
      <vt:lpstr>Office Theme</vt:lpstr>
      <vt:lpstr>1_Office Theme</vt:lpstr>
      <vt:lpstr>Custom Design</vt:lpstr>
      <vt:lpstr>PowerPoint Presentation</vt:lpstr>
      <vt:lpstr>PowerPoint Presentation</vt:lpstr>
      <vt:lpstr>Introduction to the  Integrative Genomics Viewer (IGV)</vt:lpstr>
      <vt:lpstr>Workshop materials online</vt:lpstr>
      <vt:lpstr>PowerPoint Presentation</vt:lpstr>
      <vt:lpstr>PowerPoint Presentation</vt:lpstr>
      <vt:lpstr>IGV supports many different file formats</vt:lpstr>
      <vt:lpstr>PowerPoint Presentation</vt:lpstr>
      <vt:lpstr>PowerPoint Presentation</vt:lpstr>
      <vt:lpstr>Using IGV – The Basics</vt:lpstr>
      <vt:lpstr>IGV basics</vt:lpstr>
      <vt:lpstr>IGV basics</vt:lpstr>
      <vt:lpstr>PowerPoint Presentation</vt:lpstr>
      <vt:lpstr>Viewing multiple regions</vt:lpstr>
      <vt:lpstr>more about loading Reference Genomes</vt:lpstr>
      <vt:lpstr>Genome menu</vt:lpstr>
      <vt:lpstr>More hosted genomes</vt:lpstr>
      <vt:lpstr>Viewing Next Generation  Sequencing (NGS) Data</vt:lpstr>
      <vt:lpstr>NGS sequencing</vt:lpstr>
      <vt:lpstr>SAM/BAM (Sequence Alignment Map/Binary Alignment Map) 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SNPs</vt:lpstr>
      <vt:lpstr>PowerPoint Presentation</vt:lpstr>
      <vt:lpstr>PowerPoint Presentation</vt:lpstr>
      <vt:lpstr>Viewing SNPs</vt:lpstr>
      <vt:lpstr>PowerPoint Presentation</vt:lpstr>
      <vt:lpstr>Viewing RNA-seq Data</vt:lpstr>
      <vt:lpstr>RNA-seq</vt:lpstr>
      <vt:lpstr>PowerPoint Presentation</vt:lpstr>
      <vt:lpstr>RNA-seq alignments</vt:lpstr>
      <vt:lpstr>PowerPoint Presentation</vt:lpstr>
      <vt:lpstr>RNA-seq alignments</vt:lpstr>
      <vt:lpstr>RNA-seq alignments</vt:lpstr>
      <vt:lpstr>RNA-seq alignments</vt:lpstr>
      <vt:lpstr>RNA-seq alignments</vt:lpstr>
      <vt:lpstr>Enabling Splice Junction track</vt:lpstr>
      <vt:lpstr>PowerPoint Presentation</vt:lpstr>
      <vt:lpstr>RNA-seq alignments</vt:lpstr>
      <vt:lpstr>RNA-seq alignments</vt:lpstr>
      <vt:lpstr>RNA-seq alignments</vt:lpstr>
      <vt:lpstr>Viewing RNA-seq data</vt:lpstr>
      <vt:lpstr>Viewing RNA-seq data</vt:lpstr>
      <vt:lpstr>Viewing RNA-seq data</vt:lpstr>
      <vt:lpstr>Viewing RNA-seq data</vt:lpstr>
      <vt:lpstr>Viewing RNA-seq data</vt:lpstr>
      <vt:lpstr>Viewing Structural Events</vt:lpstr>
      <vt:lpstr>Structural events</vt:lpstr>
      <vt:lpstr>Paired-end sequencing</vt:lpstr>
      <vt:lpstr>Paired-end sequencing</vt:lpstr>
      <vt:lpstr>Paired-end sequencing</vt:lpstr>
      <vt:lpstr>Paired-end sequencing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PowerPoint Presentation</vt:lpstr>
      <vt:lpstr>Deletion</vt:lpstr>
      <vt:lpstr>Inter-chromosomal fusion</vt:lpstr>
      <vt:lpstr>Inter-chromosomal fusion</vt:lpstr>
      <vt:lpstr>Inter-chromosomal fusion</vt:lpstr>
      <vt:lpstr>Inter-chromosomal fusion</vt:lpstr>
      <vt:lpstr>Inter-chromosomal fusion</vt:lpstr>
      <vt:lpstr>Inter-chromosomal fusion</vt:lpstr>
      <vt:lpstr>Inter-chromosomal fusion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PowerPoint Presentation</vt:lpstr>
      <vt:lpstr>Inversion</vt:lpstr>
      <vt:lpstr>PowerPoint Presentation</vt:lpstr>
      <vt:lpstr>Viewing Variants</vt:lpstr>
      <vt:lpstr>Variant Call Format (VCF): File format for encoding variant sites and genotypes</vt:lpstr>
      <vt:lpstr>PowerPoint Presentation</vt:lpstr>
      <vt:lpstr>Viewing variants (VCF file)</vt:lpstr>
      <vt:lpstr>Viewing variants (VCF file)</vt:lpstr>
      <vt:lpstr>Viewing variants (VCF file)</vt:lpstr>
      <vt:lpstr>PowerPoint Presentation</vt:lpstr>
      <vt:lpstr>PowerPoint Presentation</vt:lpstr>
      <vt:lpstr>Viewing variants (VCF file)</vt:lpstr>
      <vt:lpstr>Viewing variants (VCF file)</vt:lpstr>
      <vt:lpstr>Viewing variants (VCF file)</vt:lpstr>
      <vt:lpstr>Viewing variants – sample information</vt:lpstr>
      <vt:lpstr>Viewing variants – sample information</vt:lpstr>
      <vt:lpstr>Viewing variants (VCF file)</vt:lpstr>
      <vt:lpstr>PowerPoint Presentation</vt:lpstr>
      <vt:lpstr>Viewing variants (VCF file)</vt:lpstr>
      <vt:lpstr>PowerPoint Presentation</vt:lpstr>
      <vt:lpstr>BLAT</vt:lpstr>
      <vt:lpstr>BLAT example</vt:lpstr>
      <vt:lpstr>PowerPoint Presentation</vt:lpstr>
      <vt:lpstr>PowerPoint Presentation</vt:lpstr>
      <vt:lpstr>PowerPoint Presentation</vt:lpstr>
      <vt:lpstr>BLAT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 Integrative Genomics Viewer (IGV)</dc:title>
  <cp:lastModifiedBy>Philippe Gautier</cp:lastModifiedBy>
  <cp:revision>29</cp:revision>
  <dcterms:created xsi:type="dcterms:W3CDTF">2020-01-25T13:12:02Z</dcterms:created>
  <dcterms:modified xsi:type="dcterms:W3CDTF">2022-11-09T14:46:08Z</dcterms:modified>
</cp:coreProperties>
</file>